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4.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7" r:id="rId5"/>
    <p:sldMasterId id="2147483964" r:id="rId6"/>
    <p:sldMasterId id="2147484051" r:id="rId7"/>
    <p:sldMasterId id="2147484138" r:id="rId8"/>
  </p:sldMasterIdLst>
  <p:notesMasterIdLst>
    <p:notesMasterId r:id="rId15"/>
  </p:notesMasterIdLst>
  <p:handoutMasterIdLst>
    <p:handoutMasterId r:id="rId16"/>
  </p:handoutMasterIdLst>
  <p:sldIdLst>
    <p:sldId id="567" r:id="rId9"/>
    <p:sldId id="587" r:id="rId10"/>
    <p:sldId id="607" r:id="rId11"/>
    <p:sldId id="609" r:id="rId12"/>
    <p:sldId id="608" r:id="rId13"/>
    <p:sldId id="606" r:id="rId14"/>
  </p:sldIdLst>
  <p:sldSz cx="12192000" cy="6858000"/>
  <p:notesSz cx="6645275" cy="9775825"/>
  <p:custDataLst>
    <p:tags r:id="rId17"/>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DE8BF54A-1323-4403-83F8-D7B5510C9D53}">
          <p14:sldIdLst>
            <p14:sldId id="567"/>
            <p14:sldId id="587"/>
            <p14:sldId id="607"/>
            <p14:sldId id="609"/>
            <p14:sldId id="608"/>
            <p14:sldId id="606"/>
          </p14:sldIdLst>
        </p14:section>
      </p14:sectionLst>
    </p:ex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0"/>
    <a:srgbClr val="00CEF9"/>
    <a:srgbClr val="03EAB3"/>
    <a:srgbClr val="00D2FE"/>
    <a:srgbClr val="28CEF6"/>
    <a:srgbClr val="FFD217"/>
    <a:srgbClr val="FF6124"/>
    <a:srgbClr val="EECF40"/>
    <a:srgbClr val="A5FFFF"/>
    <a:srgbClr val="00ED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3883" autoAdjust="0"/>
  </p:normalViewPr>
  <p:slideViewPr>
    <p:cSldViewPr snapToGrid="0" snapToObjects="1">
      <p:cViewPr varScale="1">
        <p:scale>
          <a:sx n="62" d="100"/>
          <a:sy n="62" d="100"/>
        </p:scale>
        <p:origin x="804" y="56"/>
      </p:cViewPr>
      <p:guideLst>
        <p:guide pos="3840"/>
        <p:guide orient="horz" pos="3771"/>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79" d="100"/>
          <a:sy n="79" d="100"/>
        </p:scale>
        <p:origin x="3354"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EF31C8-CFA4-4AAA-AB1D-AE34EB2473F0}"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GB"/>
        </a:p>
      </dgm:t>
    </dgm:pt>
    <dgm:pt modelId="{8F692E34-7887-4CA8-8775-573DFA675760}">
      <dgm:prSet phldrT="[Text]" custT="1"/>
      <dgm:spPr>
        <a:solidFill>
          <a:schemeClr val="accent3"/>
        </a:solidFill>
      </dgm:spPr>
      <dgm:t>
        <a:bodyPr/>
        <a:lstStyle/>
        <a:p>
          <a:r>
            <a:rPr lang="en-GB" sz="3200" dirty="0"/>
            <a:t>Analysis</a:t>
          </a:r>
        </a:p>
      </dgm:t>
    </dgm:pt>
    <dgm:pt modelId="{364CA042-D767-41F8-87AF-D97B012EED14}" type="parTrans" cxnId="{C77EF29C-7BC3-49AA-BCE5-86F09C59AE09}">
      <dgm:prSet/>
      <dgm:spPr/>
      <dgm:t>
        <a:bodyPr/>
        <a:lstStyle/>
        <a:p>
          <a:endParaRPr lang="en-GB"/>
        </a:p>
      </dgm:t>
    </dgm:pt>
    <dgm:pt modelId="{75BD030A-57B4-483C-A32C-1A57B8EF80F8}" type="sibTrans" cxnId="{C77EF29C-7BC3-49AA-BCE5-86F09C59AE09}">
      <dgm:prSet/>
      <dgm:spPr/>
      <dgm:t>
        <a:bodyPr/>
        <a:lstStyle/>
        <a:p>
          <a:endParaRPr lang="en-GB"/>
        </a:p>
      </dgm:t>
    </dgm:pt>
    <dgm:pt modelId="{03481203-7E53-477E-BA5E-D78F144CA90A}">
      <dgm:prSet phldrT="[Text]" custT="1"/>
      <dgm:spPr>
        <a:solidFill>
          <a:schemeClr val="accent4"/>
        </a:solidFill>
      </dgm:spPr>
      <dgm:t>
        <a:bodyPr/>
        <a:lstStyle/>
        <a:p>
          <a:r>
            <a:rPr lang="en-GB" sz="3200" dirty="0"/>
            <a:t>Design</a:t>
          </a:r>
        </a:p>
      </dgm:t>
    </dgm:pt>
    <dgm:pt modelId="{49B9D546-6347-4197-AC09-B43448940A21}" type="parTrans" cxnId="{384F19FE-0751-4079-A8CC-DDC3C4AC9FB8}">
      <dgm:prSet/>
      <dgm:spPr/>
      <dgm:t>
        <a:bodyPr/>
        <a:lstStyle/>
        <a:p>
          <a:endParaRPr lang="en-GB"/>
        </a:p>
      </dgm:t>
    </dgm:pt>
    <dgm:pt modelId="{6DF9FD3D-28C7-4B9A-817D-21B49CC2BE87}" type="sibTrans" cxnId="{384F19FE-0751-4079-A8CC-DDC3C4AC9FB8}">
      <dgm:prSet/>
      <dgm:spPr/>
      <dgm:t>
        <a:bodyPr/>
        <a:lstStyle/>
        <a:p>
          <a:endParaRPr lang="en-GB"/>
        </a:p>
      </dgm:t>
    </dgm:pt>
    <dgm:pt modelId="{B6F629F9-384F-4E29-A1EB-2D20B79912D2}">
      <dgm:prSet phldrT="[Text]" custT="1"/>
      <dgm:spPr>
        <a:solidFill>
          <a:schemeClr val="accent6"/>
        </a:solidFill>
      </dgm:spPr>
      <dgm:t>
        <a:bodyPr/>
        <a:lstStyle/>
        <a:p>
          <a:r>
            <a:rPr lang="en-GB" sz="3200" dirty="0"/>
            <a:t>Build</a:t>
          </a:r>
        </a:p>
      </dgm:t>
    </dgm:pt>
    <dgm:pt modelId="{12FA9081-9BF3-4631-91B0-A4153FC5943A}" type="parTrans" cxnId="{3EA1CC3E-94B2-459A-A45F-1788CCA8DEFE}">
      <dgm:prSet/>
      <dgm:spPr/>
      <dgm:t>
        <a:bodyPr/>
        <a:lstStyle/>
        <a:p>
          <a:endParaRPr lang="en-GB"/>
        </a:p>
      </dgm:t>
    </dgm:pt>
    <dgm:pt modelId="{3352B4B7-E01D-4F57-AAAC-1489F67F6BBE}" type="sibTrans" cxnId="{3EA1CC3E-94B2-459A-A45F-1788CCA8DEFE}">
      <dgm:prSet/>
      <dgm:spPr/>
      <dgm:t>
        <a:bodyPr/>
        <a:lstStyle/>
        <a:p>
          <a:endParaRPr lang="en-GB"/>
        </a:p>
      </dgm:t>
    </dgm:pt>
    <dgm:pt modelId="{FAD65056-E99B-4E29-8F65-E1516E6571A7}">
      <dgm:prSet phldrT="[Text]" custT="1"/>
      <dgm:spPr>
        <a:solidFill>
          <a:schemeClr val="accent3"/>
        </a:solidFill>
      </dgm:spPr>
      <dgm:t>
        <a:bodyPr/>
        <a:lstStyle/>
        <a:p>
          <a:r>
            <a:rPr lang="en-GB" sz="3200" dirty="0"/>
            <a:t>Test</a:t>
          </a:r>
        </a:p>
      </dgm:t>
    </dgm:pt>
    <dgm:pt modelId="{786C36DB-BE2C-40C1-B571-2790E45D90F8}" type="parTrans" cxnId="{9757D926-12DC-4CE6-9CF6-C840C6F5EF7A}">
      <dgm:prSet/>
      <dgm:spPr/>
      <dgm:t>
        <a:bodyPr/>
        <a:lstStyle/>
        <a:p>
          <a:endParaRPr lang="en-GB"/>
        </a:p>
      </dgm:t>
    </dgm:pt>
    <dgm:pt modelId="{C91B4D91-1ACA-4D4E-9C8F-3336C14224B4}" type="sibTrans" cxnId="{9757D926-12DC-4CE6-9CF6-C840C6F5EF7A}">
      <dgm:prSet/>
      <dgm:spPr/>
      <dgm:t>
        <a:bodyPr/>
        <a:lstStyle/>
        <a:p>
          <a:endParaRPr lang="en-GB"/>
        </a:p>
      </dgm:t>
    </dgm:pt>
    <dgm:pt modelId="{888D92EF-62C7-424A-AAA5-6ADF68E625C2}">
      <dgm:prSet phldrT="[Text]" custT="1"/>
      <dgm:spPr>
        <a:solidFill>
          <a:schemeClr val="accent6"/>
        </a:solidFill>
      </dgm:spPr>
      <dgm:t>
        <a:bodyPr/>
        <a:lstStyle/>
        <a:p>
          <a:r>
            <a:rPr lang="en-GB" sz="3200" dirty="0"/>
            <a:t>Deploy</a:t>
          </a:r>
        </a:p>
      </dgm:t>
    </dgm:pt>
    <dgm:pt modelId="{C5990BC8-7408-4316-8024-E3CD0311DF9B}" type="parTrans" cxnId="{F8A54C7F-58ED-42E1-8957-E0792EEC3B0E}">
      <dgm:prSet/>
      <dgm:spPr/>
      <dgm:t>
        <a:bodyPr/>
        <a:lstStyle/>
        <a:p>
          <a:endParaRPr lang="en-GB"/>
        </a:p>
      </dgm:t>
    </dgm:pt>
    <dgm:pt modelId="{5991CE41-23D7-4C5E-968B-593E8D49FCB3}" type="sibTrans" cxnId="{F8A54C7F-58ED-42E1-8957-E0792EEC3B0E}">
      <dgm:prSet/>
      <dgm:spPr/>
      <dgm:t>
        <a:bodyPr/>
        <a:lstStyle/>
        <a:p>
          <a:endParaRPr lang="en-GB"/>
        </a:p>
      </dgm:t>
    </dgm:pt>
    <dgm:pt modelId="{A9327319-917A-4EF1-B061-6112FEA00615}" type="pres">
      <dgm:prSet presAssocID="{1DEF31C8-CFA4-4AAA-AB1D-AE34EB2473F0}" presName="Name0" presStyleCnt="0">
        <dgm:presLayoutVars>
          <dgm:dir/>
          <dgm:resizeHandles val="exact"/>
        </dgm:presLayoutVars>
      </dgm:prSet>
      <dgm:spPr/>
    </dgm:pt>
    <dgm:pt modelId="{05478A46-BE67-4BAF-BBE9-D4D5AA3E915C}" type="pres">
      <dgm:prSet presAssocID="{1DEF31C8-CFA4-4AAA-AB1D-AE34EB2473F0}" presName="cycle" presStyleCnt="0"/>
      <dgm:spPr/>
    </dgm:pt>
    <dgm:pt modelId="{59885A44-03E4-43D5-BBCC-19AC1E06468F}" type="pres">
      <dgm:prSet presAssocID="{8F692E34-7887-4CA8-8775-573DFA675760}" presName="nodeFirstNode" presStyleLbl="node1" presStyleIdx="0" presStyleCnt="5" custScaleX="111884" custRadScaleRad="99913" custRadScaleInc="163">
        <dgm:presLayoutVars>
          <dgm:bulletEnabled val="1"/>
        </dgm:presLayoutVars>
      </dgm:prSet>
      <dgm:spPr/>
    </dgm:pt>
    <dgm:pt modelId="{33C7EF6B-0989-4EB7-91A8-8D375C478406}" type="pres">
      <dgm:prSet presAssocID="{75BD030A-57B4-483C-A32C-1A57B8EF80F8}" presName="sibTransFirstNode" presStyleLbl="bgShp" presStyleIdx="0" presStyleCnt="1"/>
      <dgm:spPr/>
    </dgm:pt>
    <dgm:pt modelId="{973A7A32-AF3B-48B6-B643-2DF7E086CA46}" type="pres">
      <dgm:prSet presAssocID="{03481203-7E53-477E-BA5E-D78F144CA90A}" presName="nodeFollowingNodes" presStyleLbl="node1" presStyleIdx="1" presStyleCnt="5" custScaleX="111884" custRadScaleRad="100135" custRadScaleInc="130">
        <dgm:presLayoutVars>
          <dgm:bulletEnabled val="1"/>
        </dgm:presLayoutVars>
      </dgm:prSet>
      <dgm:spPr/>
    </dgm:pt>
    <dgm:pt modelId="{2C6C0BB3-F33E-43FE-A9FF-73C2888FF469}" type="pres">
      <dgm:prSet presAssocID="{B6F629F9-384F-4E29-A1EB-2D20B79912D2}" presName="nodeFollowingNodes" presStyleLbl="node1" presStyleIdx="2" presStyleCnt="5" custScaleX="111884" custRadScaleRad="102131" custRadScaleInc="-2668">
        <dgm:presLayoutVars>
          <dgm:bulletEnabled val="1"/>
        </dgm:presLayoutVars>
      </dgm:prSet>
      <dgm:spPr/>
    </dgm:pt>
    <dgm:pt modelId="{67356231-76CE-4183-A1B6-B706A6EA923C}" type="pres">
      <dgm:prSet presAssocID="{FAD65056-E99B-4E29-8F65-E1516E6571A7}" presName="nodeFollowingNodes" presStyleLbl="node1" presStyleIdx="3" presStyleCnt="5" custScaleX="111884" custRadScaleRad="104612" custRadScaleInc="5552">
        <dgm:presLayoutVars>
          <dgm:bulletEnabled val="1"/>
        </dgm:presLayoutVars>
      </dgm:prSet>
      <dgm:spPr/>
    </dgm:pt>
    <dgm:pt modelId="{11DCFDDC-897D-4100-A703-BD6B6FC38940}" type="pres">
      <dgm:prSet presAssocID="{888D92EF-62C7-424A-AAA5-6ADF68E625C2}" presName="nodeFollowingNodes" presStyleLbl="node1" presStyleIdx="4" presStyleCnt="5" custScaleX="111884" custRadScaleRad="99811" custRadScaleInc="-29">
        <dgm:presLayoutVars>
          <dgm:bulletEnabled val="1"/>
        </dgm:presLayoutVars>
      </dgm:prSet>
      <dgm:spPr/>
    </dgm:pt>
  </dgm:ptLst>
  <dgm:cxnLst>
    <dgm:cxn modelId="{7E068905-CF67-4C3B-963A-B1E7D403CA5D}" type="presOf" srcId="{B6F629F9-384F-4E29-A1EB-2D20B79912D2}" destId="{2C6C0BB3-F33E-43FE-A9FF-73C2888FF469}" srcOrd="0" destOrd="0" presId="urn:microsoft.com/office/officeart/2005/8/layout/cycle3"/>
    <dgm:cxn modelId="{8052C815-A56E-4295-912B-D9F696A797A5}" type="presOf" srcId="{888D92EF-62C7-424A-AAA5-6ADF68E625C2}" destId="{11DCFDDC-897D-4100-A703-BD6B6FC38940}" srcOrd="0" destOrd="0" presId="urn:microsoft.com/office/officeart/2005/8/layout/cycle3"/>
    <dgm:cxn modelId="{9A39241F-940F-4A4C-827F-0698B43A3200}" type="presOf" srcId="{1DEF31C8-CFA4-4AAA-AB1D-AE34EB2473F0}" destId="{A9327319-917A-4EF1-B061-6112FEA00615}" srcOrd="0" destOrd="0" presId="urn:microsoft.com/office/officeart/2005/8/layout/cycle3"/>
    <dgm:cxn modelId="{CCA1C520-8F78-499E-A275-200249A46444}" type="presOf" srcId="{8F692E34-7887-4CA8-8775-573DFA675760}" destId="{59885A44-03E4-43D5-BBCC-19AC1E06468F}" srcOrd="0" destOrd="0" presId="urn:microsoft.com/office/officeart/2005/8/layout/cycle3"/>
    <dgm:cxn modelId="{9757D926-12DC-4CE6-9CF6-C840C6F5EF7A}" srcId="{1DEF31C8-CFA4-4AAA-AB1D-AE34EB2473F0}" destId="{FAD65056-E99B-4E29-8F65-E1516E6571A7}" srcOrd="3" destOrd="0" parTransId="{786C36DB-BE2C-40C1-B571-2790E45D90F8}" sibTransId="{C91B4D91-1ACA-4D4E-9C8F-3336C14224B4}"/>
    <dgm:cxn modelId="{110C6E38-BE5E-490E-B08A-99E0356A77A1}" type="presOf" srcId="{FAD65056-E99B-4E29-8F65-E1516E6571A7}" destId="{67356231-76CE-4183-A1B6-B706A6EA923C}" srcOrd="0" destOrd="0" presId="urn:microsoft.com/office/officeart/2005/8/layout/cycle3"/>
    <dgm:cxn modelId="{3EA1CC3E-94B2-459A-A45F-1788CCA8DEFE}" srcId="{1DEF31C8-CFA4-4AAA-AB1D-AE34EB2473F0}" destId="{B6F629F9-384F-4E29-A1EB-2D20B79912D2}" srcOrd="2" destOrd="0" parTransId="{12FA9081-9BF3-4631-91B0-A4153FC5943A}" sibTransId="{3352B4B7-E01D-4F57-AAAC-1489F67F6BBE}"/>
    <dgm:cxn modelId="{F8A54C7F-58ED-42E1-8957-E0792EEC3B0E}" srcId="{1DEF31C8-CFA4-4AAA-AB1D-AE34EB2473F0}" destId="{888D92EF-62C7-424A-AAA5-6ADF68E625C2}" srcOrd="4" destOrd="0" parTransId="{C5990BC8-7408-4316-8024-E3CD0311DF9B}" sibTransId="{5991CE41-23D7-4C5E-968B-593E8D49FCB3}"/>
    <dgm:cxn modelId="{A1F48F93-F82A-41D1-8F40-46BE5A270992}" type="presOf" srcId="{03481203-7E53-477E-BA5E-D78F144CA90A}" destId="{973A7A32-AF3B-48B6-B643-2DF7E086CA46}" srcOrd="0" destOrd="0" presId="urn:microsoft.com/office/officeart/2005/8/layout/cycle3"/>
    <dgm:cxn modelId="{C77EF29C-7BC3-49AA-BCE5-86F09C59AE09}" srcId="{1DEF31C8-CFA4-4AAA-AB1D-AE34EB2473F0}" destId="{8F692E34-7887-4CA8-8775-573DFA675760}" srcOrd="0" destOrd="0" parTransId="{364CA042-D767-41F8-87AF-D97B012EED14}" sibTransId="{75BD030A-57B4-483C-A32C-1A57B8EF80F8}"/>
    <dgm:cxn modelId="{EB5AE0AE-75C0-4D5E-8659-F878B5158333}" type="presOf" srcId="{75BD030A-57B4-483C-A32C-1A57B8EF80F8}" destId="{33C7EF6B-0989-4EB7-91A8-8D375C478406}" srcOrd="0" destOrd="0" presId="urn:microsoft.com/office/officeart/2005/8/layout/cycle3"/>
    <dgm:cxn modelId="{384F19FE-0751-4079-A8CC-DDC3C4AC9FB8}" srcId="{1DEF31C8-CFA4-4AAA-AB1D-AE34EB2473F0}" destId="{03481203-7E53-477E-BA5E-D78F144CA90A}" srcOrd="1" destOrd="0" parTransId="{49B9D546-6347-4197-AC09-B43448940A21}" sibTransId="{6DF9FD3D-28C7-4B9A-817D-21B49CC2BE87}"/>
    <dgm:cxn modelId="{CDC686FE-D3A3-4964-AB23-6188F5BA8988}" type="presParOf" srcId="{A9327319-917A-4EF1-B061-6112FEA00615}" destId="{05478A46-BE67-4BAF-BBE9-D4D5AA3E915C}" srcOrd="0" destOrd="0" presId="urn:microsoft.com/office/officeart/2005/8/layout/cycle3"/>
    <dgm:cxn modelId="{9872E415-C0FD-41D4-9197-1848E118E9AA}" type="presParOf" srcId="{05478A46-BE67-4BAF-BBE9-D4D5AA3E915C}" destId="{59885A44-03E4-43D5-BBCC-19AC1E06468F}" srcOrd="0" destOrd="0" presId="urn:microsoft.com/office/officeart/2005/8/layout/cycle3"/>
    <dgm:cxn modelId="{C27B4647-C347-4CFB-B684-ED4AF3F2BD2E}" type="presParOf" srcId="{05478A46-BE67-4BAF-BBE9-D4D5AA3E915C}" destId="{33C7EF6B-0989-4EB7-91A8-8D375C478406}" srcOrd="1" destOrd="0" presId="urn:microsoft.com/office/officeart/2005/8/layout/cycle3"/>
    <dgm:cxn modelId="{1F395061-97E7-42C3-B170-3E5DEE26971D}" type="presParOf" srcId="{05478A46-BE67-4BAF-BBE9-D4D5AA3E915C}" destId="{973A7A32-AF3B-48B6-B643-2DF7E086CA46}" srcOrd="2" destOrd="0" presId="urn:microsoft.com/office/officeart/2005/8/layout/cycle3"/>
    <dgm:cxn modelId="{E0B3ADC9-B9EA-487E-9223-C4F110C0E2C1}" type="presParOf" srcId="{05478A46-BE67-4BAF-BBE9-D4D5AA3E915C}" destId="{2C6C0BB3-F33E-43FE-A9FF-73C2888FF469}" srcOrd="3" destOrd="0" presId="urn:microsoft.com/office/officeart/2005/8/layout/cycle3"/>
    <dgm:cxn modelId="{9D485C1C-4BCA-45C6-BDDA-A96AC4035576}" type="presParOf" srcId="{05478A46-BE67-4BAF-BBE9-D4D5AA3E915C}" destId="{67356231-76CE-4183-A1B6-B706A6EA923C}" srcOrd="4" destOrd="0" presId="urn:microsoft.com/office/officeart/2005/8/layout/cycle3"/>
    <dgm:cxn modelId="{C1C6CE24-D3C7-40F3-96B5-24989E99A3D0}" type="presParOf" srcId="{05478A46-BE67-4BAF-BBE9-D4D5AA3E915C}" destId="{11DCFDDC-897D-4100-A703-BD6B6FC38940}"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7EF6B-0989-4EB7-91A8-8D375C478406}">
      <dsp:nvSpPr>
        <dsp:cNvPr id="0" name=""/>
        <dsp:cNvSpPr/>
      </dsp:nvSpPr>
      <dsp:spPr>
        <a:xfrm>
          <a:off x="1195992" y="-96106"/>
          <a:ext cx="4052918" cy="4052918"/>
        </a:xfrm>
        <a:prstGeom prst="circularArrow">
          <a:avLst>
            <a:gd name="adj1" fmla="val 5544"/>
            <a:gd name="adj2" fmla="val 330680"/>
            <a:gd name="adj3" fmla="val 13528290"/>
            <a:gd name="adj4" fmla="val 17538588"/>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885A44-03E4-43D5-BBCC-19AC1E06468F}">
      <dsp:nvSpPr>
        <dsp:cNvPr id="0" name=""/>
        <dsp:cNvSpPr/>
      </dsp:nvSpPr>
      <dsp:spPr>
        <a:xfrm>
          <a:off x="2174181" y="1759"/>
          <a:ext cx="2096540" cy="936926"/>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t>Analysis</a:t>
          </a:r>
        </a:p>
      </dsp:txBody>
      <dsp:txXfrm>
        <a:off x="2219918" y="47496"/>
        <a:ext cx="2005066" cy="845452"/>
      </dsp:txXfrm>
    </dsp:sp>
    <dsp:sp modelId="{973A7A32-AF3B-48B6-B643-2DF7E086CA46}">
      <dsp:nvSpPr>
        <dsp:cNvPr id="0" name=""/>
        <dsp:cNvSpPr/>
      </dsp:nvSpPr>
      <dsp:spPr>
        <a:xfrm>
          <a:off x="3817912" y="1196016"/>
          <a:ext cx="2096540" cy="936926"/>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t>Design</a:t>
          </a:r>
        </a:p>
      </dsp:txBody>
      <dsp:txXfrm>
        <a:off x="3863649" y="1241753"/>
        <a:ext cx="2005066" cy="845452"/>
      </dsp:txXfrm>
    </dsp:sp>
    <dsp:sp modelId="{2C6C0BB3-F33E-43FE-A9FF-73C2888FF469}">
      <dsp:nvSpPr>
        <dsp:cNvPr id="0" name=""/>
        <dsp:cNvSpPr/>
      </dsp:nvSpPr>
      <dsp:spPr>
        <a:xfrm>
          <a:off x="3248253" y="3127073"/>
          <a:ext cx="2096540" cy="936926"/>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t>Build</a:t>
          </a:r>
        </a:p>
      </dsp:txBody>
      <dsp:txXfrm>
        <a:off x="3293990" y="3172810"/>
        <a:ext cx="2005066" cy="845452"/>
      </dsp:txXfrm>
    </dsp:sp>
    <dsp:sp modelId="{67356231-76CE-4183-A1B6-B706A6EA923C}">
      <dsp:nvSpPr>
        <dsp:cNvPr id="0" name=""/>
        <dsp:cNvSpPr/>
      </dsp:nvSpPr>
      <dsp:spPr>
        <a:xfrm>
          <a:off x="1025298" y="3127073"/>
          <a:ext cx="2096540" cy="936926"/>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t>Test</a:t>
          </a:r>
        </a:p>
      </dsp:txBody>
      <dsp:txXfrm>
        <a:off x="1071035" y="3172810"/>
        <a:ext cx="2005066" cy="845452"/>
      </dsp:txXfrm>
    </dsp:sp>
    <dsp:sp modelId="{11DCFDDC-897D-4100-A703-BD6B6FC38940}">
      <dsp:nvSpPr>
        <dsp:cNvPr id="0" name=""/>
        <dsp:cNvSpPr/>
      </dsp:nvSpPr>
      <dsp:spPr>
        <a:xfrm>
          <a:off x="530445" y="1196003"/>
          <a:ext cx="2096540" cy="936926"/>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t>Deploy</a:t>
          </a:r>
        </a:p>
      </dsp:txBody>
      <dsp:txXfrm>
        <a:off x="576182" y="1241740"/>
        <a:ext cx="2005066" cy="845452"/>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27/07/2022</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dirty="0"/>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27/07/2022</a:t>
            </a:fld>
            <a:endParaRPr lang="en-GB" dirty="0"/>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dirty="0"/>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dirty="0"/>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ontserrat" panose="00000500000000000000" pitchFamily="2" charset="0"/>
        <a:ea typeface="+mn-ea"/>
        <a:cs typeface="+mn-cs"/>
      </a:defRPr>
    </a:lvl1pPr>
    <a:lvl2pPr marL="457189" algn="l" defTabSz="914377" rtl="0" eaLnBrk="1" latinLnBrk="0" hangingPunct="1">
      <a:defRPr sz="1200" kern="1200">
        <a:solidFill>
          <a:schemeClr val="tx1"/>
        </a:solidFill>
        <a:latin typeface="Montserrat" panose="00000500000000000000" pitchFamily="2" charset="0"/>
        <a:ea typeface="+mn-ea"/>
        <a:cs typeface="+mn-cs"/>
      </a:defRPr>
    </a:lvl2pPr>
    <a:lvl3pPr marL="914377" algn="l" defTabSz="914377" rtl="0" eaLnBrk="1" latinLnBrk="0" hangingPunct="1">
      <a:defRPr sz="1200" kern="1200">
        <a:solidFill>
          <a:schemeClr val="tx1"/>
        </a:solidFill>
        <a:latin typeface="Montserrat" panose="00000500000000000000" pitchFamily="2" charset="0"/>
        <a:ea typeface="+mn-ea"/>
        <a:cs typeface="+mn-cs"/>
      </a:defRPr>
    </a:lvl3pPr>
    <a:lvl4pPr marL="1371566" algn="l" defTabSz="914377" rtl="0" eaLnBrk="1" latinLnBrk="0" hangingPunct="1">
      <a:defRPr sz="1200" kern="1200">
        <a:solidFill>
          <a:schemeClr val="tx1"/>
        </a:solidFill>
        <a:latin typeface="Montserrat" panose="00000500000000000000" pitchFamily="2" charset="0"/>
        <a:ea typeface="+mn-ea"/>
        <a:cs typeface="+mn-cs"/>
      </a:defRPr>
    </a:lvl4pPr>
    <a:lvl5pPr marL="1828754" algn="l" defTabSz="914377" rtl="0" eaLnBrk="1" latinLnBrk="0" hangingPunct="1">
      <a:defRPr sz="1200" kern="1200">
        <a:solidFill>
          <a:schemeClr val="tx1"/>
        </a:solidFill>
        <a:latin typeface="Montserrat" panose="00000500000000000000" pitchFamily="2" charset="0"/>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Lifecycle. A data warehouse project will be implemented in accordance with this methodology. As a result, analysis, design, build, test and deploy deliverables will need to be produced. The data analyst will be involved typically in the analysis, design and build phases of these. Source to target mapping documents start in </a:t>
            </a:r>
            <a:r>
              <a:rPr lang="en-US" b="1" dirty="0"/>
              <a:t>analysis</a:t>
            </a:r>
            <a:r>
              <a:rPr lang="en-US" dirty="0"/>
              <a:t> and continue through the </a:t>
            </a:r>
            <a:r>
              <a:rPr lang="en-US" b="1" dirty="0"/>
              <a:t>design</a:t>
            </a:r>
            <a:r>
              <a:rPr lang="en-US" dirty="0"/>
              <a:t> so that the development (</a:t>
            </a:r>
            <a:r>
              <a:rPr lang="en-US" b="1" dirty="0"/>
              <a:t>build</a:t>
            </a:r>
            <a:r>
              <a:rPr lang="en-US" dirty="0"/>
              <a:t>) phase has something to build from.</a:t>
            </a: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4210123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0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8.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26.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25.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13640323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85337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2_Title Slide - White / Oran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2B509EB7-6C12-4E21-BEEC-0CCC27628661}"/>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6A2322C5-1CF3-42B4-96D7-04AE4FF89F65}"/>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296929174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3_Title Slide - White / Oran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D507EE1D-A14D-478F-853C-B98EB3E70EB2}"/>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3A918B64-9105-4E90-815B-8AC734F02D2B}"/>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166092449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19771545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75698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F9FE28BE-DA40-4803-B8FE-167E8D45A140}"/>
              </a:ext>
            </a:extLst>
          </p:cNvPr>
          <p:cNvPicPr>
            <a:picLocks noChangeAspect="1"/>
          </p:cNvPicPr>
          <p:nvPr userDrawn="1"/>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7264285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305588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746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5821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72216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033245"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3196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9184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44802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52F189F0-0DDE-404F-9FD7-21EBA1DC016F}"/>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7BA3DF19-D33D-4658-9164-10D3FE685928}"/>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150428705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166681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360627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54979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889250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22699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893264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62690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952731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1680138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136175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725390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91857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687243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602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735872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7336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607775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7" name="Picture 6">
            <a:extLst>
              <a:ext uri="{FF2B5EF4-FFF2-40B4-BE49-F238E27FC236}">
                <a16:creationId xmlns:a16="http://schemas.microsoft.com/office/drawing/2014/main" id="{4E33C862-6C7D-4099-B29A-B18CFC640A13}"/>
              </a:ext>
            </a:extLst>
          </p:cNvPr>
          <p:cNvPicPr>
            <a:picLocks noChangeAspect="1"/>
          </p:cNvPicPr>
          <p:nvPr userDrawn="1"/>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1693349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29022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756" y="377825"/>
            <a:ext cx="5336177"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6" name="Title 1">
            <a:extLst>
              <a:ext uri="{FF2B5EF4-FFF2-40B4-BE49-F238E27FC236}">
                <a16:creationId xmlns:a16="http://schemas.microsoft.com/office/drawing/2014/main" id="{4E7C86B2-491D-4175-B781-C85C7A96028A}"/>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4143830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itle slide 1">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209768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487495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383467" y="378746"/>
            <a:ext cx="11424357"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8" y="1240838"/>
            <a:ext cx="11431586" cy="5237750"/>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marL="88900" indent="0">
              <a:lnSpc>
                <a:spcPct val="100000"/>
              </a:lnSpc>
              <a:buFont typeface="Arial" panose="020B0604020202020204" pitchFamily="34" charset="0"/>
              <a:buNone/>
              <a:defRPr sz="1800" b="0"/>
            </a:lvl3pPr>
            <a:lvl4pPr marL="88900" indent="0">
              <a:lnSpc>
                <a:spcPct val="100000"/>
              </a:lnSpc>
              <a:buFont typeface="Arial" panose="020B0604020202020204" pitchFamily="34" charset="0"/>
              <a:buNone/>
              <a:defRPr sz="1800" b="0"/>
            </a:lvl4pPr>
            <a:lvl5pPr marL="355600" indent="-266700">
              <a:lnSpc>
                <a:spcPct val="100000"/>
              </a:lnSpc>
              <a:buFont typeface="Arial" panose="020B0604020202020204" pitchFamily="34" charset="0"/>
              <a:buChar char="•"/>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506810665"/>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Activity 1">
    <p:bg>
      <p:bgPr>
        <a:solidFill>
          <a:srgbClr val="0EEEB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V="1">
            <a:off x="0" y="1"/>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2" y="344971"/>
            <a:ext cx="4679121" cy="2858874"/>
          </a:xfrm>
        </p:spPr>
        <p:txBody>
          <a:bodyPr anchor="t" anchorCtr="0">
            <a:noAutofit/>
          </a:bodyPr>
          <a:lstStyle>
            <a:lvl1pPr algn="l">
              <a:lnSpc>
                <a:spcPct val="100000"/>
              </a:lnSpc>
              <a:defRPr sz="40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1" y="3525004"/>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7"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1825264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57793566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0717529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069407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CDCD9ABD-8C57-4882-866C-BC056D757780}"/>
              </a:ext>
            </a:extLst>
          </p:cNvPr>
          <p:cNvPicPr>
            <a:picLocks noChangeAspect="1"/>
          </p:cNvPicPr>
          <p:nvPr userDrawn="1"/>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8269695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3935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8241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91069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0865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514" y="377546"/>
            <a:ext cx="5336420" cy="614701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Purple">
    <p:spTree>
      <p:nvGrpSpPr>
        <p:cNvPr id="1" name=""/>
        <p:cNvGrpSpPr/>
        <p:nvPr/>
      </p:nvGrpSpPr>
      <p:grpSpPr>
        <a:xfrm>
          <a:off x="0" y="0"/>
          <a:ext cx="0" cy="0"/>
          <a:chOff x="0" y="0"/>
          <a:chExt cx="0" cy="0"/>
        </a:xfrm>
      </p:grpSpPr>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
        <p:nvSpPr>
          <p:cNvPr id="6" name="Title 1">
            <a:extLst>
              <a:ext uri="{FF2B5EF4-FFF2-40B4-BE49-F238E27FC236}">
                <a16:creationId xmlns:a16="http://schemas.microsoft.com/office/drawing/2014/main" id="{E0184910-58FA-4EFA-A539-4B89BFCDC982}"/>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
        <p:nvSpPr>
          <p:cNvPr id="8" name="Text Placeholder 3">
            <a:extLst>
              <a:ext uri="{FF2B5EF4-FFF2-40B4-BE49-F238E27FC236}">
                <a16:creationId xmlns:a16="http://schemas.microsoft.com/office/drawing/2014/main" id="{E6FB43B3-B490-477F-9165-5EA7092C4040}"/>
              </a:ext>
            </a:extLst>
          </p:cNvPr>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99351302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229544002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297354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18601643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8794142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65683593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D5995ECC-57F0-414E-B59C-F055BAC9DF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EF62B12B-0209-4F2C-B3BB-EE7164671235}"/>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5913253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385691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4936341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63942"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9795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1.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image" Target="../media/image1.png"/><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theme" Target="../theme/theme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34" Type="http://schemas.openxmlformats.org/officeDocument/2006/relationships/image" Target="../media/image1.png"/><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theme" Target="../theme/theme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slideLayout" Target="../slideLayouts/slideLayout1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image" Target="../media/image1.png"/><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image" Target="../media/image10.svg"/><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image" Target="../media/image9.png"/><Relationship Id="rId5" Type="http://schemas.openxmlformats.org/officeDocument/2006/relationships/slideLayout" Target="../slideLayouts/slideLayout144.xml"/><Relationship Id="rId10" Type="http://schemas.openxmlformats.org/officeDocument/2006/relationships/theme" Target="../theme/theme5.xml"/><Relationship Id="rId4" Type="http://schemas.openxmlformats.org/officeDocument/2006/relationships/slideLayout" Target="../slideLayouts/slideLayout143.xml"/><Relationship Id="rId9"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4442" r:id="rId1"/>
    <p:sldLayoutId id="2147483806" r:id="rId2"/>
    <p:sldLayoutId id="2147484338" r:id="rId3"/>
    <p:sldLayoutId id="2147483779" r:id="rId4"/>
    <p:sldLayoutId id="2147483789" r:id="rId5"/>
    <p:sldLayoutId id="2147483788" r:id="rId6"/>
    <p:sldLayoutId id="2147483778" r:id="rId7"/>
    <p:sldLayoutId id="2147484218" r:id="rId8"/>
    <p:sldLayoutId id="2147484219" r:id="rId9"/>
    <p:sldLayoutId id="2147483696" r:id="rId10"/>
    <p:sldLayoutId id="2147483790" r:id="rId11"/>
    <p:sldLayoutId id="2147484314" r:id="rId12"/>
    <p:sldLayoutId id="2147483791" r:id="rId13"/>
    <p:sldLayoutId id="2147483802" r:id="rId14"/>
    <p:sldLayoutId id="2147484315" r:id="rId15"/>
    <p:sldLayoutId id="2147484316" r:id="rId16"/>
    <p:sldLayoutId id="2147484322" r:id="rId17"/>
    <p:sldLayoutId id="2147484323" r:id="rId18"/>
    <p:sldLayoutId id="2147484324" r:id="rId19"/>
    <p:sldLayoutId id="2147484317" r:id="rId20"/>
    <p:sldLayoutId id="2147484325" r:id="rId21"/>
    <p:sldLayoutId id="2147484328" r:id="rId22"/>
    <p:sldLayoutId id="2147484318" r:id="rId23"/>
    <p:sldLayoutId id="2147484327" r:id="rId24"/>
    <p:sldLayoutId id="2147484334" r:id="rId25"/>
    <p:sldLayoutId id="2147484335" r:id="rId26"/>
    <p:sldLayoutId id="2147484326" r:id="rId27"/>
    <p:sldLayoutId id="2147484319" r:id="rId28"/>
    <p:sldLayoutId id="2147484336" r:id="rId29"/>
    <p:sldLayoutId id="2147484337" r:id="rId30"/>
    <p:sldLayoutId id="2147483804" r:id="rId31"/>
    <p:sldLayoutId id="2147484443" r:id="rId32"/>
    <p:sldLayoutId id="2147484454" r:id="rId33"/>
    <p:sldLayoutId id="2147484455" r:id="rId34"/>
    <p:sldLayoutId id="2147484456" r:id="rId35"/>
    <p:sldLayoutId id="2147484458" r:id="rId36"/>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8"/>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8"/>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8"/>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8"/>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1" userDrawn="1">
          <p15:clr>
            <a:srgbClr val="F26B43"/>
          </p15:clr>
        </p15:guide>
        <p15:guide id="6" pos="1345" userDrawn="1">
          <p15:clr>
            <a:srgbClr val="F26B43"/>
          </p15:clr>
        </p15:guide>
        <p15:guide id="7" pos="1460" userDrawn="1">
          <p15:clr>
            <a:srgbClr val="F26B43"/>
          </p15:clr>
        </p15:guide>
        <p15:guide id="8" pos="1955"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3" userDrawn="1">
          <p15:clr>
            <a:srgbClr val="F26B43"/>
          </p15:clr>
        </p15:guide>
        <p15:guide id="15" pos="3897" userDrawn="1">
          <p15:clr>
            <a:srgbClr val="F26B43"/>
          </p15:clr>
        </p15:guide>
        <p15:guide id="16" pos="4392" userDrawn="1">
          <p15:clr>
            <a:srgbClr val="F26B43"/>
          </p15:clr>
        </p15:guide>
        <p15:guide id="17" pos="4507" userDrawn="1">
          <p15:clr>
            <a:srgbClr val="F26B43"/>
          </p15:clr>
        </p15:guide>
        <p15:guide id="18" pos="5001" userDrawn="1">
          <p15:clr>
            <a:srgbClr val="F26B43"/>
          </p15:clr>
        </p15:guide>
        <p15:guide id="19" pos="5115" userDrawn="1">
          <p15:clr>
            <a:srgbClr val="F26B43"/>
          </p15:clr>
        </p15:guide>
        <p15:guide id="20" pos="5611" userDrawn="1">
          <p15:clr>
            <a:srgbClr val="F26B43"/>
          </p15:clr>
        </p15:guide>
        <p15:guide id="21" pos="5725" userDrawn="1">
          <p15:clr>
            <a:srgbClr val="F26B43"/>
          </p15:clr>
        </p15:guide>
        <p15:guide id="22" pos="6220" userDrawn="1">
          <p15:clr>
            <a:srgbClr val="F26B43"/>
          </p15:clr>
        </p15:guide>
        <p15:guide id="23" pos="6335" userDrawn="1">
          <p15:clr>
            <a:srgbClr val="F26B43"/>
          </p15:clr>
        </p15:guide>
        <p15:guide id="24" pos="6829" userDrawn="1">
          <p15:clr>
            <a:srgbClr val="F26B43"/>
          </p15:clr>
        </p15:guide>
        <p15:guide id="25" pos="6943" userDrawn="1">
          <p15:clr>
            <a:srgbClr val="F26B43"/>
          </p15:clr>
        </p15:guide>
        <p15:guide id="26" pos="7439"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4446" r:id="rId1"/>
    <p:sldLayoutId id="2147484444" r:id="rId2"/>
    <p:sldLayoutId id="2147484342"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 id="2147484356" r:id="rId16"/>
    <p:sldLayoutId id="2147484357" r:id="rId17"/>
    <p:sldLayoutId id="2147484358" r:id="rId18"/>
    <p:sldLayoutId id="2147484359" r:id="rId19"/>
    <p:sldLayoutId id="2147484360" r:id="rId20"/>
    <p:sldLayoutId id="2147484361" r:id="rId21"/>
    <p:sldLayoutId id="2147484362" r:id="rId22"/>
    <p:sldLayoutId id="2147484363" r:id="rId23"/>
    <p:sldLayoutId id="2147484364" r:id="rId24"/>
    <p:sldLayoutId id="2147484365" r:id="rId25"/>
    <p:sldLayoutId id="2147484366" r:id="rId26"/>
    <p:sldLayoutId id="2147484367" r:id="rId27"/>
    <p:sldLayoutId id="2147484368" r:id="rId28"/>
    <p:sldLayoutId id="2147484369" r:id="rId29"/>
    <p:sldLayoutId id="2147484370" r:id="rId30"/>
    <p:sldLayoutId id="2147484371" r:id="rId31"/>
    <p:sldLayoutId id="2147484378" r:id="rId32"/>
    <p:sldLayoutId id="2147484449" r:id="rId33"/>
    <p:sldLayoutId id="2147484445" r:id="rId34"/>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6"/>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6"/>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448" r:id="rId1"/>
    <p:sldLayoutId id="2147484447" r:id="rId2"/>
    <p:sldLayoutId id="2147484407" r:id="rId3"/>
    <p:sldLayoutId id="2147484408" r:id="rId4"/>
    <p:sldLayoutId id="2147483975"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4396" r:id="rId23"/>
    <p:sldLayoutId id="2147484397" r:id="rId24"/>
    <p:sldLayoutId id="2147484398" r:id="rId25"/>
    <p:sldLayoutId id="2147484399" r:id="rId26"/>
    <p:sldLayoutId id="2147484400" r:id="rId27"/>
    <p:sldLayoutId id="2147484401" r:id="rId28"/>
    <p:sldLayoutId id="2147484402" r:id="rId29"/>
    <p:sldLayoutId id="2147484403" r:id="rId30"/>
    <p:sldLayoutId id="2147484404" r:id="rId31"/>
    <p:sldLayoutId id="2147484405" r:id="rId32"/>
    <p:sldLayoutId id="2147484406" r:id="rId33"/>
    <p:sldLayoutId id="2147484013" r:id="rId34"/>
    <p:sldLayoutId id="2147484409" r:id="rId35"/>
    <p:sldLayoutId id="2147484450" r:id="rId36"/>
    <p:sldLayoutId id="2147484451" r:id="rId37"/>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9"/>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9"/>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452" r:id="rId1"/>
    <p:sldLayoutId id="2147484411" r:id="rId2"/>
    <p:sldLayoutId id="2147484063"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3" r:id="rId25"/>
    <p:sldLayoutId id="2147484434" r:id="rId26"/>
    <p:sldLayoutId id="2147484435" r:id="rId27"/>
    <p:sldLayoutId id="2147484436" r:id="rId28"/>
    <p:sldLayoutId id="2147484437" r:id="rId29"/>
    <p:sldLayoutId id="2147484438" r:id="rId30"/>
    <p:sldLayoutId id="2147484087" r:id="rId31"/>
    <p:sldLayoutId id="2147484453" r:id="rId32"/>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84F27-352C-4B11-9065-D9CD4C842A71}"/>
              </a:ext>
            </a:extLst>
          </p:cNvPr>
          <p:cNvSpPr>
            <a:spLocks noGrp="1"/>
          </p:cNvSpPr>
          <p:nvPr>
            <p:ph type="ctrTitle"/>
          </p:nvPr>
        </p:nvSpPr>
        <p:spPr/>
        <p:txBody>
          <a:bodyPr/>
          <a:lstStyle/>
          <a:p>
            <a:r>
              <a:rPr lang="en-US" dirty="0"/>
              <a:t>Data integration deliverables</a:t>
            </a:r>
            <a:br>
              <a:rPr lang="en-US" dirty="0"/>
            </a:br>
            <a:endParaRPr lang="en-GB" sz="2800" dirty="0"/>
          </a:p>
        </p:txBody>
      </p:sp>
    </p:spTree>
    <p:extLst>
      <p:ext uri="{BB962C8B-B14F-4D97-AF65-F5344CB8AC3E}">
        <p14:creationId xmlns:p14="http://schemas.microsoft.com/office/powerpoint/2010/main" val="2402277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88F8EC-5C1A-47C6-A10A-6ED704FCE24C}"/>
              </a:ext>
            </a:extLst>
          </p:cNvPr>
          <p:cNvSpPr>
            <a:spLocks noGrp="1"/>
          </p:cNvSpPr>
          <p:nvPr>
            <p:ph type="body" sz="quarter" idx="10"/>
          </p:nvPr>
        </p:nvSpPr>
        <p:spPr/>
        <p:txBody>
          <a:bodyPr/>
          <a:lstStyle/>
          <a:p>
            <a:r>
              <a:rPr lang="en-US" dirty="0"/>
              <a:t>Overview</a:t>
            </a:r>
            <a:endParaRPr lang="en-GB" dirty="0"/>
          </a:p>
        </p:txBody>
      </p:sp>
      <p:sp>
        <p:nvSpPr>
          <p:cNvPr id="3" name="Text Placeholder 2">
            <a:extLst>
              <a:ext uri="{FF2B5EF4-FFF2-40B4-BE49-F238E27FC236}">
                <a16:creationId xmlns:a16="http://schemas.microsoft.com/office/drawing/2014/main" id="{F9C58E23-6710-44F7-90E4-7947FC46B0F9}"/>
              </a:ext>
            </a:extLst>
          </p:cNvPr>
          <p:cNvSpPr>
            <a:spLocks noGrp="1"/>
          </p:cNvSpPr>
          <p:nvPr>
            <p:ph type="body" sz="quarter" idx="15"/>
          </p:nvPr>
        </p:nvSpPr>
        <p:spPr>
          <a:xfrm>
            <a:off x="4703606" y="1349985"/>
            <a:ext cx="7103609" cy="5128604"/>
          </a:xfrm>
        </p:spPr>
        <p:txBody>
          <a:bodyPr/>
          <a:lstStyle/>
          <a:p>
            <a:r>
              <a:rPr lang="en-GB" sz="2000" dirty="0"/>
              <a:t>When working on a data integration project the analyst is responsible for a set of deliverables.</a:t>
            </a:r>
            <a:br>
              <a:rPr lang="en-GB" sz="2000" dirty="0"/>
            </a:br>
            <a:endParaRPr lang="en-GB" sz="2000" dirty="0"/>
          </a:p>
          <a:p>
            <a:pPr marL="342900" indent="-342900">
              <a:buFont typeface="Arial" panose="020B0604020202020204" pitchFamily="34" charset="0"/>
              <a:buChar char="•"/>
            </a:pPr>
            <a:r>
              <a:rPr lang="en-GB" sz="2000" dirty="0"/>
              <a:t>Aligns to the Software Development Lifecycle (SDLC).</a:t>
            </a:r>
          </a:p>
          <a:p>
            <a:endParaRPr lang="en-GB" sz="2000" dirty="0"/>
          </a:p>
          <a:p>
            <a:pPr marL="342900" indent="-342900">
              <a:buFont typeface="Arial" panose="020B0604020202020204" pitchFamily="34" charset="0"/>
              <a:buChar char="•"/>
            </a:pPr>
            <a:r>
              <a:rPr lang="en-GB" sz="2000" dirty="0"/>
              <a:t>Dependent on methodology and governance model of the organisation.</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Will cover the different types of deliverables and highlight the ones needed at a minimum.</a:t>
            </a:r>
          </a:p>
          <a:p>
            <a:pPr marL="342900" indent="-342900">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A5FCD201-1D74-4295-92FD-2C40A6449202}"/>
              </a:ext>
            </a:extLst>
          </p:cNvPr>
          <p:cNvSpPr>
            <a:spLocks noGrp="1"/>
          </p:cNvSpPr>
          <p:nvPr>
            <p:ph type="sldNum" sz="quarter" idx="4"/>
          </p:nvPr>
        </p:nvSpPr>
        <p:spPr/>
        <p:txBody>
          <a:bodyPr/>
          <a:lstStyle/>
          <a:p>
            <a:fld id="{EF892D59-8F09-EF4B-AD6D-DA609442F868}" type="slidenum">
              <a:rPr lang="en-GB" sz="1000" smtClean="0"/>
              <a:pPr/>
              <a:t>2</a:t>
            </a:fld>
            <a:endParaRPr lang="en-GB" sz="1000" dirty="0"/>
          </a:p>
        </p:txBody>
      </p:sp>
    </p:spTree>
    <p:extLst>
      <p:ext uri="{BB962C8B-B14F-4D97-AF65-F5344CB8AC3E}">
        <p14:creationId xmlns:p14="http://schemas.microsoft.com/office/powerpoint/2010/main" val="2418338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C37B94-252B-4C77-90C1-1E4790A9F55D}"/>
              </a:ext>
            </a:extLst>
          </p:cNvPr>
          <p:cNvSpPr>
            <a:spLocks noGrp="1"/>
          </p:cNvSpPr>
          <p:nvPr>
            <p:ph type="body" sz="quarter" idx="10"/>
          </p:nvPr>
        </p:nvSpPr>
        <p:spPr/>
        <p:txBody>
          <a:bodyPr/>
          <a:lstStyle/>
          <a:p>
            <a:r>
              <a:rPr lang="en-US" dirty="0"/>
              <a:t>SDLC</a:t>
            </a:r>
            <a:endParaRPr lang="en-GB" dirty="0"/>
          </a:p>
        </p:txBody>
      </p:sp>
      <p:sp>
        <p:nvSpPr>
          <p:cNvPr id="4" name="Slide Number Placeholder 3">
            <a:extLst>
              <a:ext uri="{FF2B5EF4-FFF2-40B4-BE49-F238E27FC236}">
                <a16:creationId xmlns:a16="http://schemas.microsoft.com/office/drawing/2014/main" id="{24B8429E-494B-4E7B-AE6B-11FB8B48D30B}"/>
              </a:ext>
            </a:extLst>
          </p:cNvPr>
          <p:cNvSpPr>
            <a:spLocks noGrp="1"/>
          </p:cNvSpPr>
          <p:nvPr>
            <p:ph type="sldNum" sz="quarter" idx="4"/>
          </p:nvPr>
        </p:nvSpPr>
        <p:spPr/>
        <p:txBody>
          <a:bodyPr/>
          <a:lstStyle/>
          <a:p>
            <a:fld id="{EF892D59-8F09-EF4B-AD6D-DA609442F868}" type="slidenum">
              <a:rPr lang="en-GB" sz="1000" smtClean="0"/>
              <a:pPr/>
              <a:t>3</a:t>
            </a:fld>
            <a:endParaRPr lang="en-GB" sz="1000" dirty="0"/>
          </a:p>
        </p:txBody>
      </p:sp>
      <p:graphicFrame>
        <p:nvGraphicFramePr>
          <p:cNvPr id="5" name="Diagram 4">
            <a:extLst>
              <a:ext uri="{FF2B5EF4-FFF2-40B4-BE49-F238E27FC236}">
                <a16:creationId xmlns:a16="http://schemas.microsoft.com/office/drawing/2014/main" id="{823DB6E3-41A9-41E8-8708-6155D539C652}"/>
              </a:ext>
            </a:extLst>
          </p:cNvPr>
          <p:cNvGraphicFramePr/>
          <p:nvPr>
            <p:extLst>
              <p:ext uri="{D42A27DB-BD31-4B8C-83A1-F6EECF244321}">
                <p14:modId xmlns:p14="http://schemas.microsoft.com/office/powerpoint/2010/main" val="4104168764"/>
              </p:ext>
            </p:extLst>
          </p:nvPr>
        </p:nvGraphicFramePr>
        <p:xfrm>
          <a:off x="4848340" y="1444016"/>
          <a:ext cx="6439009"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106248EE-4AC5-441C-825B-B64258D590F3}"/>
              </a:ext>
            </a:extLst>
          </p:cNvPr>
          <p:cNvGrpSpPr/>
          <p:nvPr/>
        </p:nvGrpSpPr>
        <p:grpSpPr>
          <a:xfrm>
            <a:off x="4218761" y="653404"/>
            <a:ext cx="2281792" cy="933152"/>
            <a:chOff x="2114847" y="1515"/>
            <a:chExt cx="1866304" cy="933152"/>
          </a:xfrm>
          <a:solidFill>
            <a:schemeClr val="tx1"/>
          </a:solidFill>
        </p:grpSpPr>
        <p:sp>
          <p:nvSpPr>
            <p:cNvPr id="7" name="Rectangle: Rounded Corners 6">
              <a:extLst>
                <a:ext uri="{FF2B5EF4-FFF2-40B4-BE49-F238E27FC236}">
                  <a16:creationId xmlns:a16="http://schemas.microsoft.com/office/drawing/2014/main" id="{060E8C24-2636-45B2-AB3C-7B4460DFFEA4}"/>
                </a:ext>
              </a:extLst>
            </p:cNvPr>
            <p:cNvSpPr/>
            <p:nvPr/>
          </p:nvSpPr>
          <p:spPr>
            <a:xfrm>
              <a:off x="2114847" y="1515"/>
              <a:ext cx="1866304" cy="933152"/>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D3A3016D-EDB9-46E5-85D7-2F7F4ED48E77}"/>
                </a:ext>
              </a:extLst>
            </p:cNvPr>
            <p:cNvSpPr txBox="1"/>
            <p:nvPr/>
          </p:nvSpPr>
          <p:spPr>
            <a:xfrm>
              <a:off x="2160400" y="47068"/>
              <a:ext cx="1775198" cy="84204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200" kern="1200" dirty="0"/>
                <a:t>Initiation</a:t>
              </a:r>
            </a:p>
          </p:txBody>
        </p:sp>
      </p:grpSp>
      <p:sp>
        <p:nvSpPr>
          <p:cNvPr id="9" name="Arrow: Right 8">
            <a:extLst>
              <a:ext uri="{FF2B5EF4-FFF2-40B4-BE49-F238E27FC236}">
                <a16:creationId xmlns:a16="http://schemas.microsoft.com/office/drawing/2014/main" id="{51335611-4ECA-4AE5-A199-E05E72000EF4}"/>
              </a:ext>
            </a:extLst>
          </p:cNvPr>
          <p:cNvSpPr/>
          <p:nvPr/>
        </p:nvSpPr>
        <p:spPr>
          <a:xfrm rot="3292929">
            <a:off x="5407426" y="1842321"/>
            <a:ext cx="707418" cy="43419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6F286DDE-7049-4F42-856D-4BB284DC9DBC}"/>
              </a:ext>
            </a:extLst>
          </p:cNvPr>
          <p:cNvSpPr/>
          <p:nvPr/>
        </p:nvSpPr>
        <p:spPr>
          <a:xfrm rot="3292929">
            <a:off x="10280700" y="4924078"/>
            <a:ext cx="707418" cy="43419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73A9302D-84AD-490D-A0D1-F640DA66BD2A}"/>
              </a:ext>
            </a:extLst>
          </p:cNvPr>
          <p:cNvGrpSpPr/>
          <p:nvPr/>
        </p:nvGrpSpPr>
        <p:grpSpPr>
          <a:xfrm>
            <a:off x="9881664" y="5578161"/>
            <a:ext cx="2281792" cy="933152"/>
            <a:chOff x="2114847" y="1515"/>
            <a:chExt cx="1866304" cy="933152"/>
          </a:xfrm>
          <a:solidFill>
            <a:schemeClr val="accent1"/>
          </a:solidFill>
        </p:grpSpPr>
        <p:sp>
          <p:nvSpPr>
            <p:cNvPr id="12" name="Rectangle: Rounded Corners 11">
              <a:extLst>
                <a:ext uri="{FF2B5EF4-FFF2-40B4-BE49-F238E27FC236}">
                  <a16:creationId xmlns:a16="http://schemas.microsoft.com/office/drawing/2014/main" id="{DDCF13DD-8C61-4C6C-B0FE-528F037E4CE9}"/>
                </a:ext>
              </a:extLst>
            </p:cNvPr>
            <p:cNvSpPr/>
            <p:nvPr/>
          </p:nvSpPr>
          <p:spPr>
            <a:xfrm>
              <a:off x="2114847" y="1515"/>
              <a:ext cx="1866304" cy="933152"/>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4">
              <a:extLst>
                <a:ext uri="{FF2B5EF4-FFF2-40B4-BE49-F238E27FC236}">
                  <a16:creationId xmlns:a16="http://schemas.microsoft.com/office/drawing/2014/main" id="{0C148008-6BB0-4F79-B1B1-50CF5553EA4D}"/>
                </a:ext>
              </a:extLst>
            </p:cNvPr>
            <p:cNvSpPr txBox="1"/>
            <p:nvPr/>
          </p:nvSpPr>
          <p:spPr>
            <a:xfrm>
              <a:off x="2160400" y="47068"/>
              <a:ext cx="1775198" cy="84204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200" kern="1200" dirty="0"/>
                <a:t>Maintain</a:t>
              </a:r>
            </a:p>
          </p:txBody>
        </p:sp>
      </p:grpSp>
    </p:spTree>
    <p:extLst>
      <p:ext uri="{BB962C8B-B14F-4D97-AF65-F5344CB8AC3E}">
        <p14:creationId xmlns:p14="http://schemas.microsoft.com/office/powerpoint/2010/main" val="2091809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2"/>
          </p:nvPr>
        </p:nvSpPr>
        <p:spPr/>
        <p:txBody>
          <a:bodyPr/>
          <a:lstStyle/>
          <a:p>
            <a:r>
              <a:rPr lang="en-US" dirty="0">
                <a:latin typeface="Montserrat Black" panose="00000A00000000000000" pitchFamily="2" charset="0"/>
              </a:rPr>
              <a:t>Source to target mapping  </a:t>
            </a:r>
            <a:endParaRPr lang="en-GB" dirty="0">
              <a:latin typeface="Montserrat Black" panose="00000A00000000000000" pitchFamily="2" charset="0"/>
            </a:endParaRPr>
          </a:p>
          <a:p>
            <a:endParaRPr lang="en-GB" dirty="0">
              <a:latin typeface="Montserrat Black" panose="00000A00000000000000" pitchFamily="2" charset="0"/>
            </a:endParaRPr>
          </a:p>
        </p:txBody>
      </p:sp>
      <p:sp>
        <p:nvSpPr>
          <p:cNvPr id="4" name="Slide Number Placeholder 3">
            <a:extLst>
              <a:ext uri="{FF2B5EF4-FFF2-40B4-BE49-F238E27FC236}">
                <a16:creationId xmlns:a16="http://schemas.microsoft.com/office/drawing/2014/main" id="{D0CB2538-A2EC-4585-B8CD-16CBAAB3B3EE}"/>
              </a:ext>
            </a:extLst>
          </p:cNvPr>
          <p:cNvSpPr>
            <a:spLocks noGrp="1"/>
          </p:cNvSpPr>
          <p:nvPr>
            <p:ph type="sldNum" sz="quarter" idx="4"/>
          </p:nvPr>
        </p:nvSpPr>
        <p:spPr/>
        <p:txBody>
          <a:bodyPr/>
          <a:lstStyle/>
          <a:p>
            <a:fld id="{EF892D59-8F09-EF4B-AD6D-DA609442F868}" type="slidenum">
              <a:rPr lang="en-GB" sz="1000" smtClean="0"/>
              <a:pPr/>
              <a:t>4</a:t>
            </a:fld>
            <a:endParaRPr lang="en-GB" sz="1000" dirty="0"/>
          </a:p>
        </p:txBody>
      </p:sp>
      <p:sp>
        <p:nvSpPr>
          <p:cNvPr id="5" name="Google Shape;58;p13">
            <a:extLst>
              <a:ext uri="{FF2B5EF4-FFF2-40B4-BE49-F238E27FC236}">
                <a16:creationId xmlns:a16="http://schemas.microsoft.com/office/drawing/2014/main" id="{C1D8E982-3921-4846-A068-C517392CA205}"/>
              </a:ext>
            </a:extLst>
          </p:cNvPr>
          <p:cNvSpPr/>
          <p:nvPr/>
        </p:nvSpPr>
        <p:spPr>
          <a:xfrm>
            <a:off x="10910358" y="2234405"/>
            <a:ext cx="899304" cy="2289415"/>
          </a:xfrm>
          <a:prstGeom prst="rect">
            <a:avLst/>
          </a:prstGeom>
          <a:solidFill>
            <a:schemeClr val="tx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r>
              <a:rPr lang="en" sz="1400" b="1" dirty="0">
                <a:solidFill>
                  <a:schemeClr val="bg1"/>
                </a:solidFill>
              </a:rPr>
              <a:t>Deploy</a:t>
            </a:r>
            <a:endParaRPr sz="1400" b="1" dirty="0">
              <a:solidFill>
                <a:schemeClr val="bg1"/>
              </a:solidFill>
            </a:endParaRPr>
          </a:p>
          <a:p>
            <a:pPr algn="ctr"/>
            <a:endParaRPr sz="1400" b="1" dirty="0">
              <a:solidFill>
                <a:schemeClr val="bg1"/>
              </a:solidFill>
            </a:endParaRPr>
          </a:p>
          <a:p>
            <a:endParaRPr sz="1400" dirty="0">
              <a:solidFill>
                <a:schemeClr val="bg1"/>
              </a:solidFill>
            </a:endParaRPr>
          </a:p>
          <a:p>
            <a:pPr algn="ctr"/>
            <a:endParaRPr sz="1400" dirty="0">
              <a:solidFill>
                <a:schemeClr val="bg1"/>
              </a:solidFill>
            </a:endParaRPr>
          </a:p>
        </p:txBody>
      </p:sp>
      <p:sp>
        <p:nvSpPr>
          <p:cNvPr id="6" name="Google Shape;60;p13">
            <a:extLst>
              <a:ext uri="{FF2B5EF4-FFF2-40B4-BE49-F238E27FC236}">
                <a16:creationId xmlns:a16="http://schemas.microsoft.com/office/drawing/2014/main" id="{C62F50DF-531F-483F-9D16-66438112FEC3}"/>
              </a:ext>
            </a:extLst>
          </p:cNvPr>
          <p:cNvSpPr/>
          <p:nvPr/>
        </p:nvSpPr>
        <p:spPr>
          <a:xfrm>
            <a:off x="2345989" y="2232854"/>
            <a:ext cx="1733400" cy="2313097"/>
          </a:xfrm>
          <a:prstGeom prst="rect">
            <a:avLst/>
          </a:prstGeom>
          <a:solidFill>
            <a:schemeClr val="accent1">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lgn="ctr"/>
            <a:r>
              <a:rPr lang="en" sz="1400" b="1" dirty="0"/>
              <a:t>Analysis</a:t>
            </a:r>
            <a:endParaRPr sz="1400" b="1" dirty="0"/>
          </a:p>
          <a:p>
            <a:pPr algn="ctr"/>
            <a:r>
              <a:rPr lang="en" sz="1400" dirty="0"/>
              <a:t>Source </a:t>
            </a:r>
            <a:r>
              <a:rPr lang="en-GB" sz="1400" dirty="0"/>
              <a:t>s</a:t>
            </a:r>
            <a:r>
              <a:rPr lang="en" sz="1400" dirty="0"/>
              <a:t>ystem </a:t>
            </a:r>
            <a:r>
              <a:rPr lang="en-GB" sz="1400" dirty="0" err="1"/>
              <a:t>i</a:t>
            </a:r>
            <a:r>
              <a:rPr lang="en" sz="1400" dirty="0"/>
              <a:t>nventory</a:t>
            </a:r>
            <a:endParaRPr sz="1400" dirty="0"/>
          </a:p>
          <a:p>
            <a:pPr algn="ctr"/>
            <a:r>
              <a:rPr lang="en" sz="1400" dirty="0"/>
              <a:t>Target </a:t>
            </a:r>
            <a:r>
              <a:rPr lang="en-GB" sz="1400" dirty="0"/>
              <a:t>s</a:t>
            </a:r>
            <a:r>
              <a:rPr lang="en" sz="1400" dirty="0"/>
              <a:t>ystem </a:t>
            </a:r>
            <a:r>
              <a:rPr lang="en-GB" sz="1400" dirty="0" err="1"/>
              <a:t>i</a:t>
            </a:r>
            <a:r>
              <a:rPr lang="en" sz="1400" dirty="0"/>
              <a:t>nventory</a:t>
            </a:r>
            <a:endParaRPr sz="1400" dirty="0"/>
          </a:p>
          <a:p>
            <a:pPr algn="ctr"/>
            <a:r>
              <a:rPr lang="en" sz="1400" b="1" dirty="0"/>
              <a:t>Source to </a:t>
            </a:r>
            <a:r>
              <a:rPr lang="en-GB" sz="1400" b="1" dirty="0"/>
              <a:t>t</a:t>
            </a:r>
            <a:r>
              <a:rPr lang="en" sz="1400" b="1" dirty="0"/>
              <a:t>arget </a:t>
            </a:r>
            <a:r>
              <a:rPr lang="en-GB" sz="1400" b="1" dirty="0"/>
              <a:t>m</a:t>
            </a:r>
            <a:r>
              <a:rPr lang="en" sz="1400" b="1" dirty="0"/>
              <a:t>apping</a:t>
            </a:r>
            <a:endParaRPr sz="1400" b="1" dirty="0"/>
          </a:p>
          <a:p>
            <a:pPr algn="ctr"/>
            <a:r>
              <a:rPr lang="en" sz="1400" dirty="0"/>
              <a:t>DQ </a:t>
            </a:r>
            <a:r>
              <a:rPr lang="en-GB" sz="1400" dirty="0"/>
              <a:t>p</a:t>
            </a:r>
            <a:r>
              <a:rPr lang="en" sz="1400" dirty="0"/>
              <a:t>rofile </a:t>
            </a:r>
            <a:r>
              <a:rPr lang="en-GB" sz="1400" dirty="0"/>
              <a:t>a</a:t>
            </a:r>
            <a:r>
              <a:rPr lang="en" sz="1400" dirty="0"/>
              <a:t>ssessment</a:t>
            </a:r>
            <a:endParaRPr sz="1400" dirty="0"/>
          </a:p>
          <a:p>
            <a:pPr algn="ctr"/>
            <a:r>
              <a:rPr lang="en" sz="1400" dirty="0"/>
              <a:t>DQ </a:t>
            </a:r>
            <a:r>
              <a:rPr lang="en-GB" sz="1400" dirty="0"/>
              <a:t>r</a:t>
            </a:r>
            <a:r>
              <a:rPr lang="en" sz="1400" dirty="0"/>
              <a:t>ules</a:t>
            </a:r>
            <a:endParaRPr sz="1400" dirty="0"/>
          </a:p>
          <a:p>
            <a:endParaRPr sz="1400" dirty="0"/>
          </a:p>
          <a:p>
            <a:pPr algn="ctr"/>
            <a:endParaRPr sz="1400" b="1" dirty="0"/>
          </a:p>
        </p:txBody>
      </p:sp>
      <p:sp>
        <p:nvSpPr>
          <p:cNvPr id="7" name="Google Shape;61;p13">
            <a:extLst>
              <a:ext uri="{FF2B5EF4-FFF2-40B4-BE49-F238E27FC236}">
                <a16:creationId xmlns:a16="http://schemas.microsoft.com/office/drawing/2014/main" id="{0F0F15DD-26A0-410C-9782-9CE57CD62B0A}"/>
              </a:ext>
            </a:extLst>
          </p:cNvPr>
          <p:cNvSpPr/>
          <p:nvPr/>
        </p:nvSpPr>
        <p:spPr>
          <a:xfrm>
            <a:off x="4667204" y="2234405"/>
            <a:ext cx="1792382" cy="2311126"/>
          </a:xfrm>
          <a:prstGeom prst="rect">
            <a:avLst/>
          </a:prstGeom>
          <a:solidFill>
            <a:schemeClr val="accent1">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lgn="ctr"/>
            <a:r>
              <a:rPr lang="en" sz="1400" b="1" dirty="0"/>
              <a:t>Design</a:t>
            </a:r>
            <a:endParaRPr sz="1400" b="1" dirty="0"/>
          </a:p>
          <a:p>
            <a:pPr algn="ctr"/>
            <a:r>
              <a:rPr lang="en" sz="1400" dirty="0"/>
              <a:t>Data </a:t>
            </a:r>
            <a:r>
              <a:rPr lang="en-GB" sz="1400" dirty="0"/>
              <a:t>f</a:t>
            </a:r>
            <a:r>
              <a:rPr lang="en" sz="1400" dirty="0"/>
              <a:t>low Diagrams</a:t>
            </a:r>
            <a:endParaRPr sz="1400" dirty="0"/>
          </a:p>
          <a:p>
            <a:pPr algn="ctr"/>
            <a:r>
              <a:rPr lang="en" sz="1400" dirty="0"/>
              <a:t>Data </a:t>
            </a:r>
            <a:r>
              <a:rPr lang="en-GB" sz="1400" dirty="0"/>
              <a:t>d</a:t>
            </a:r>
            <a:r>
              <a:rPr lang="en" sz="1400" dirty="0"/>
              <a:t>ictionary</a:t>
            </a:r>
            <a:endParaRPr sz="1400" dirty="0"/>
          </a:p>
          <a:p>
            <a:pPr algn="ctr"/>
            <a:r>
              <a:rPr lang="en" sz="1400" dirty="0"/>
              <a:t>DQ </a:t>
            </a:r>
            <a:r>
              <a:rPr lang="en-GB" sz="1400" dirty="0"/>
              <a:t>c</a:t>
            </a:r>
            <a:r>
              <a:rPr lang="en" sz="1400" dirty="0"/>
              <a:t>leanse </a:t>
            </a:r>
            <a:r>
              <a:rPr lang="en-GB" sz="1400" dirty="0"/>
              <a:t>s</a:t>
            </a:r>
            <a:r>
              <a:rPr lang="en" sz="1400" dirty="0"/>
              <a:t>trategy</a:t>
            </a:r>
          </a:p>
          <a:p>
            <a:pPr algn="ctr"/>
            <a:r>
              <a:rPr lang="en" sz="1400" dirty="0"/>
              <a:t>Data </a:t>
            </a:r>
            <a:r>
              <a:rPr lang="en-GB" sz="1400" dirty="0"/>
              <a:t>m</a:t>
            </a:r>
            <a:r>
              <a:rPr lang="en" sz="1400" dirty="0"/>
              <a:t>odels</a:t>
            </a:r>
          </a:p>
          <a:p>
            <a:pPr algn="ctr"/>
            <a:r>
              <a:rPr lang="en-GB" sz="1400" b="1" dirty="0"/>
              <a:t>Source to target mapping</a:t>
            </a:r>
          </a:p>
          <a:p>
            <a:pPr algn="ctr"/>
            <a:endParaRPr sz="1400" dirty="0"/>
          </a:p>
          <a:p>
            <a:endParaRPr sz="1400" dirty="0"/>
          </a:p>
        </p:txBody>
      </p:sp>
      <p:sp>
        <p:nvSpPr>
          <p:cNvPr id="8" name="Google Shape;62;p13">
            <a:extLst>
              <a:ext uri="{FF2B5EF4-FFF2-40B4-BE49-F238E27FC236}">
                <a16:creationId xmlns:a16="http://schemas.microsoft.com/office/drawing/2014/main" id="{D3ED4BEF-1544-4272-B111-2A5087CE92EF}"/>
              </a:ext>
            </a:extLst>
          </p:cNvPr>
          <p:cNvSpPr/>
          <p:nvPr/>
        </p:nvSpPr>
        <p:spPr>
          <a:xfrm>
            <a:off x="6967964" y="2249937"/>
            <a:ext cx="1609269" cy="2291385"/>
          </a:xfrm>
          <a:prstGeom prst="rect">
            <a:avLst/>
          </a:prstGeom>
          <a:solidFill>
            <a:schemeClr val="accent1">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lgn="ctr"/>
            <a:r>
              <a:rPr lang="en" sz="1400" b="1" dirty="0"/>
              <a:t>Build</a:t>
            </a:r>
            <a:endParaRPr sz="1400" b="1" dirty="0"/>
          </a:p>
          <a:p>
            <a:pPr algn="ctr"/>
            <a:r>
              <a:rPr lang="en" sz="1400" dirty="0"/>
              <a:t>ETL </a:t>
            </a:r>
            <a:r>
              <a:rPr lang="en-GB" sz="1400" dirty="0"/>
              <a:t>p</a:t>
            </a:r>
            <a:r>
              <a:rPr lang="en" sz="1400" dirty="0"/>
              <a:t>rograms</a:t>
            </a:r>
            <a:endParaRPr sz="1400" dirty="0"/>
          </a:p>
          <a:p>
            <a:pPr algn="ctr"/>
            <a:r>
              <a:rPr lang="en" sz="1400" dirty="0"/>
              <a:t>Reconciliation </a:t>
            </a:r>
            <a:r>
              <a:rPr lang="en-GB" sz="1400" dirty="0"/>
              <a:t>r</a:t>
            </a:r>
            <a:r>
              <a:rPr lang="en" sz="1400" dirty="0"/>
              <a:t>eports</a:t>
            </a:r>
            <a:endParaRPr sz="1400" dirty="0"/>
          </a:p>
          <a:p>
            <a:pPr algn="ctr"/>
            <a:r>
              <a:rPr lang="en" sz="1400" dirty="0"/>
              <a:t>Cleanse </a:t>
            </a:r>
            <a:r>
              <a:rPr lang="en-GB" sz="1400" dirty="0"/>
              <a:t>p</a:t>
            </a:r>
            <a:r>
              <a:rPr lang="en" sz="1400" dirty="0"/>
              <a:t>rograms</a:t>
            </a:r>
            <a:endParaRPr sz="1400" dirty="0"/>
          </a:p>
        </p:txBody>
      </p:sp>
      <p:sp>
        <p:nvSpPr>
          <p:cNvPr id="9" name="Google Shape;63;p13">
            <a:extLst>
              <a:ext uri="{FF2B5EF4-FFF2-40B4-BE49-F238E27FC236}">
                <a16:creationId xmlns:a16="http://schemas.microsoft.com/office/drawing/2014/main" id="{3E5F8FEC-48B2-4C24-9866-97F94FD9C5B7}"/>
              </a:ext>
            </a:extLst>
          </p:cNvPr>
          <p:cNvSpPr/>
          <p:nvPr/>
        </p:nvSpPr>
        <p:spPr>
          <a:xfrm>
            <a:off x="9085611" y="2234405"/>
            <a:ext cx="1282200" cy="2289415"/>
          </a:xfrm>
          <a:prstGeom prst="rect">
            <a:avLst/>
          </a:prstGeom>
          <a:solidFill>
            <a:schemeClr val="accent1">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lgn="ctr"/>
            <a:r>
              <a:rPr lang="en" sz="1400" b="1" dirty="0"/>
              <a:t>Test</a:t>
            </a:r>
            <a:endParaRPr sz="1400" b="1" dirty="0"/>
          </a:p>
          <a:p>
            <a:pPr algn="ctr"/>
            <a:r>
              <a:rPr lang="en" sz="1400" dirty="0"/>
              <a:t>ETL </a:t>
            </a:r>
            <a:r>
              <a:rPr lang="en-GB" sz="1400" dirty="0"/>
              <a:t>t</a:t>
            </a:r>
            <a:r>
              <a:rPr lang="en" sz="1400" dirty="0"/>
              <a:t>est </a:t>
            </a:r>
            <a:r>
              <a:rPr lang="en-GB" sz="1400" dirty="0"/>
              <a:t>s</a:t>
            </a:r>
            <a:r>
              <a:rPr lang="en" sz="1400" dirty="0"/>
              <a:t>cripts</a:t>
            </a:r>
            <a:endParaRPr sz="1400" dirty="0"/>
          </a:p>
          <a:p>
            <a:pPr algn="ctr"/>
            <a:r>
              <a:rPr lang="en-GB" sz="1400" dirty="0"/>
              <a:t>UAT s</a:t>
            </a:r>
            <a:r>
              <a:rPr lang="en" sz="1400" dirty="0"/>
              <a:t>cripts</a:t>
            </a:r>
            <a:endParaRPr sz="1400" dirty="0"/>
          </a:p>
          <a:p>
            <a:pPr algn="ctr"/>
            <a:r>
              <a:rPr lang="en-GB" sz="1400" dirty="0"/>
              <a:t>t</a:t>
            </a:r>
            <a:r>
              <a:rPr lang="en" sz="1400" dirty="0"/>
              <a:t>est Outcome </a:t>
            </a:r>
            <a:r>
              <a:rPr lang="en-GB" sz="1400" dirty="0"/>
              <a:t>r</a:t>
            </a:r>
            <a:r>
              <a:rPr lang="en" sz="1400" dirty="0"/>
              <a:t>eport</a:t>
            </a:r>
            <a:endParaRPr sz="1400" dirty="0"/>
          </a:p>
        </p:txBody>
      </p:sp>
      <p:sp>
        <p:nvSpPr>
          <p:cNvPr id="10" name="Google Shape;64;p13">
            <a:extLst>
              <a:ext uri="{FF2B5EF4-FFF2-40B4-BE49-F238E27FC236}">
                <a16:creationId xmlns:a16="http://schemas.microsoft.com/office/drawing/2014/main" id="{FC8F92FA-9060-4A11-A10C-886E24534A78}"/>
              </a:ext>
            </a:extLst>
          </p:cNvPr>
          <p:cNvSpPr/>
          <p:nvPr/>
        </p:nvSpPr>
        <p:spPr>
          <a:xfrm>
            <a:off x="525275" y="2193696"/>
            <a:ext cx="1089000" cy="2362863"/>
          </a:xfrm>
          <a:prstGeom prst="rect">
            <a:avLst/>
          </a:prstGeom>
          <a:solidFill>
            <a:schemeClr val="tx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algn="ctr"/>
            <a:r>
              <a:rPr lang="en" sz="1400" b="1" dirty="0">
                <a:solidFill>
                  <a:schemeClr val="bg1"/>
                </a:solidFill>
              </a:rPr>
              <a:t>Initiation</a:t>
            </a:r>
            <a:endParaRPr sz="1400" b="1" dirty="0">
              <a:solidFill>
                <a:schemeClr val="bg1"/>
              </a:solidFill>
            </a:endParaRPr>
          </a:p>
          <a:p>
            <a:pPr algn="ctr"/>
            <a:endParaRPr lang="en" sz="800" dirty="0">
              <a:solidFill>
                <a:schemeClr val="bg1"/>
              </a:solidFill>
            </a:endParaRPr>
          </a:p>
          <a:p>
            <a:pPr algn="ctr"/>
            <a:r>
              <a:rPr lang="en" sz="1400" dirty="0">
                <a:solidFill>
                  <a:schemeClr val="bg1"/>
                </a:solidFill>
              </a:rPr>
              <a:t>Data </a:t>
            </a:r>
            <a:r>
              <a:rPr lang="en-GB" sz="1400" dirty="0">
                <a:solidFill>
                  <a:schemeClr val="bg1"/>
                </a:solidFill>
              </a:rPr>
              <a:t>s</a:t>
            </a:r>
            <a:r>
              <a:rPr lang="en" sz="1400" dirty="0">
                <a:solidFill>
                  <a:schemeClr val="bg1"/>
                </a:solidFill>
              </a:rPr>
              <a:t>trategy</a:t>
            </a:r>
          </a:p>
          <a:p>
            <a:pPr algn="ctr"/>
            <a:endParaRPr sz="800" dirty="0">
              <a:solidFill>
                <a:schemeClr val="bg1"/>
              </a:solidFill>
            </a:endParaRPr>
          </a:p>
          <a:p>
            <a:pPr algn="ctr"/>
            <a:r>
              <a:rPr lang="en" sz="1400" dirty="0">
                <a:solidFill>
                  <a:schemeClr val="bg1"/>
                </a:solidFill>
              </a:rPr>
              <a:t>Test </a:t>
            </a:r>
            <a:r>
              <a:rPr lang="en-GB" sz="1400" dirty="0">
                <a:solidFill>
                  <a:schemeClr val="bg1"/>
                </a:solidFill>
              </a:rPr>
              <a:t>d</a:t>
            </a:r>
            <a:r>
              <a:rPr lang="en" sz="1400" dirty="0">
                <a:solidFill>
                  <a:schemeClr val="bg1"/>
                </a:solidFill>
              </a:rPr>
              <a:t>ata </a:t>
            </a:r>
            <a:r>
              <a:rPr lang="en-GB" sz="1400" dirty="0">
                <a:solidFill>
                  <a:schemeClr val="bg1"/>
                </a:solidFill>
              </a:rPr>
              <a:t>s</a:t>
            </a:r>
            <a:r>
              <a:rPr lang="en" sz="1400" dirty="0">
                <a:solidFill>
                  <a:schemeClr val="bg1"/>
                </a:solidFill>
              </a:rPr>
              <a:t>trategy</a:t>
            </a:r>
            <a:endParaRPr sz="1400" dirty="0">
              <a:solidFill>
                <a:schemeClr val="bg1"/>
              </a:solidFill>
            </a:endParaRPr>
          </a:p>
          <a:p>
            <a:pPr algn="ctr"/>
            <a:endParaRPr sz="1400" dirty="0">
              <a:solidFill>
                <a:schemeClr val="bg1"/>
              </a:solidFill>
            </a:endParaRPr>
          </a:p>
          <a:p>
            <a:pPr algn="ctr"/>
            <a:endParaRPr sz="1400" b="1" dirty="0">
              <a:solidFill>
                <a:schemeClr val="bg1"/>
              </a:solidFill>
            </a:endParaRPr>
          </a:p>
        </p:txBody>
      </p:sp>
      <p:sp>
        <p:nvSpPr>
          <p:cNvPr id="11" name="Google Shape;67;p13">
            <a:extLst>
              <a:ext uri="{FF2B5EF4-FFF2-40B4-BE49-F238E27FC236}">
                <a16:creationId xmlns:a16="http://schemas.microsoft.com/office/drawing/2014/main" id="{2633DFA7-19B7-442F-82E6-05A458D47550}"/>
              </a:ext>
            </a:extLst>
          </p:cNvPr>
          <p:cNvSpPr/>
          <p:nvPr/>
        </p:nvSpPr>
        <p:spPr>
          <a:xfrm>
            <a:off x="4256445" y="2601429"/>
            <a:ext cx="279997" cy="298607"/>
          </a:xfrm>
          <a:prstGeom prst="rightArrow">
            <a:avLst>
              <a:gd name="adj1" fmla="val 50000"/>
              <a:gd name="adj2"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 name="Google Shape;68;p13">
            <a:extLst>
              <a:ext uri="{FF2B5EF4-FFF2-40B4-BE49-F238E27FC236}">
                <a16:creationId xmlns:a16="http://schemas.microsoft.com/office/drawing/2014/main" id="{BC00E9ED-834D-48CB-8409-20A73C112A33}"/>
              </a:ext>
            </a:extLst>
          </p:cNvPr>
          <p:cNvSpPr/>
          <p:nvPr/>
        </p:nvSpPr>
        <p:spPr>
          <a:xfrm>
            <a:off x="1863281" y="2585148"/>
            <a:ext cx="279997" cy="298607"/>
          </a:xfrm>
          <a:prstGeom prst="rightArrow">
            <a:avLst>
              <a:gd name="adj1" fmla="val 50000"/>
              <a:gd name="adj2"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9;p13">
            <a:extLst>
              <a:ext uri="{FF2B5EF4-FFF2-40B4-BE49-F238E27FC236}">
                <a16:creationId xmlns:a16="http://schemas.microsoft.com/office/drawing/2014/main" id="{D1509965-06C3-4E04-B1D5-4B8C8602738B}"/>
              </a:ext>
            </a:extLst>
          </p:cNvPr>
          <p:cNvSpPr/>
          <p:nvPr/>
        </p:nvSpPr>
        <p:spPr>
          <a:xfrm>
            <a:off x="6523443" y="2604727"/>
            <a:ext cx="279997" cy="298607"/>
          </a:xfrm>
          <a:prstGeom prst="rightArrow">
            <a:avLst>
              <a:gd name="adj1" fmla="val 50000"/>
              <a:gd name="adj2"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 name="Google Shape;70;p13">
            <a:extLst>
              <a:ext uri="{FF2B5EF4-FFF2-40B4-BE49-F238E27FC236}">
                <a16:creationId xmlns:a16="http://schemas.microsoft.com/office/drawing/2014/main" id="{F743F2F3-6897-4CDF-A35E-A4DA6E6BE812}"/>
              </a:ext>
            </a:extLst>
          </p:cNvPr>
          <p:cNvSpPr/>
          <p:nvPr/>
        </p:nvSpPr>
        <p:spPr>
          <a:xfrm>
            <a:off x="8740981" y="2601429"/>
            <a:ext cx="279997" cy="298607"/>
          </a:xfrm>
          <a:prstGeom prst="rightArrow">
            <a:avLst>
              <a:gd name="adj1" fmla="val 50000"/>
              <a:gd name="adj2"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 name="Google Shape;71;p13">
            <a:extLst>
              <a:ext uri="{FF2B5EF4-FFF2-40B4-BE49-F238E27FC236}">
                <a16:creationId xmlns:a16="http://schemas.microsoft.com/office/drawing/2014/main" id="{7637C7C8-D644-4540-AB01-0C2FE8D4DCA6}"/>
              </a:ext>
            </a:extLst>
          </p:cNvPr>
          <p:cNvSpPr/>
          <p:nvPr/>
        </p:nvSpPr>
        <p:spPr>
          <a:xfrm>
            <a:off x="10548792" y="2601429"/>
            <a:ext cx="279997" cy="298607"/>
          </a:xfrm>
          <a:prstGeom prst="rightArrow">
            <a:avLst>
              <a:gd name="adj1" fmla="val 50000"/>
              <a:gd name="adj2" fmla="val 50000"/>
            </a:avLst>
          </a:prstGeom>
          <a:solidFill>
            <a:schemeClr val="tx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587436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F1B6B-EF54-4D32-AD2A-72BCE653EB6D}"/>
              </a:ext>
            </a:extLst>
          </p:cNvPr>
          <p:cNvSpPr>
            <a:spLocks noGrp="1"/>
          </p:cNvSpPr>
          <p:nvPr>
            <p:ph type="body" sz="quarter" idx="10"/>
          </p:nvPr>
        </p:nvSpPr>
        <p:spPr/>
        <p:txBody>
          <a:bodyPr/>
          <a:lstStyle/>
          <a:p>
            <a:r>
              <a:rPr lang="en-US" dirty="0"/>
              <a:t>Source to Target Mapping</a:t>
            </a:r>
            <a:endParaRPr lang="en-GB" dirty="0"/>
          </a:p>
        </p:txBody>
      </p:sp>
      <p:sp>
        <p:nvSpPr>
          <p:cNvPr id="3" name="Text Placeholder 2">
            <a:extLst>
              <a:ext uri="{FF2B5EF4-FFF2-40B4-BE49-F238E27FC236}">
                <a16:creationId xmlns:a16="http://schemas.microsoft.com/office/drawing/2014/main" id="{8EE8ACF9-D1A8-4397-8DA3-8F4D843583B6}"/>
              </a:ext>
            </a:extLst>
          </p:cNvPr>
          <p:cNvSpPr>
            <a:spLocks noGrp="1"/>
          </p:cNvSpPr>
          <p:nvPr>
            <p:ph type="body" sz="quarter" idx="15"/>
          </p:nvPr>
        </p:nvSpPr>
        <p:spPr>
          <a:xfrm>
            <a:off x="4571999" y="958098"/>
            <a:ext cx="7366453" cy="5128604"/>
          </a:xfrm>
        </p:spPr>
        <p:txBody>
          <a:bodyPr/>
          <a:lstStyle/>
          <a:p>
            <a:pPr marL="285750" indent="-285750">
              <a:buFont typeface="Arial" panose="020B0604020202020204" pitchFamily="34" charset="0"/>
              <a:buChar char="•"/>
            </a:pPr>
            <a:r>
              <a:rPr lang="en-GB" sz="2000" dirty="0"/>
              <a:t>Documents mapping of data from source to target at the </a:t>
            </a:r>
            <a:r>
              <a:rPr lang="en-GB" sz="2000" b="1" dirty="0"/>
              <a:t>column</a:t>
            </a:r>
            <a:r>
              <a:rPr lang="en-GB" sz="2000" i="1" dirty="0"/>
              <a:t> </a:t>
            </a:r>
            <a:r>
              <a:rPr lang="en-GB" sz="2000" dirty="0"/>
              <a:t>level.</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Serves as a specification for analysts and developers to track path of data during transform.</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Used as a basis for testing.</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Requirements traceability.</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Useful for highlighting gaps in the requirements.</a:t>
            </a:r>
          </a:p>
          <a:p>
            <a:endParaRPr lang="en-GB" sz="2000" dirty="0"/>
          </a:p>
        </p:txBody>
      </p:sp>
      <p:sp>
        <p:nvSpPr>
          <p:cNvPr id="4" name="Slide Number Placeholder 3">
            <a:extLst>
              <a:ext uri="{FF2B5EF4-FFF2-40B4-BE49-F238E27FC236}">
                <a16:creationId xmlns:a16="http://schemas.microsoft.com/office/drawing/2014/main" id="{74A47D6D-D3CA-4A5D-A506-6B80CAC5014E}"/>
              </a:ext>
            </a:extLst>
          </p:cNvPr>
          <p:cNvSpPr>
            <a:spLocks noGrp="1"/>
          </p:cNvSpPr>
          <p:nvPr>
            <p:ph type="sldNum" sz="quarter" idx="4"/>
          </p:nvPr>
        </p:nvSpPr>
        <p:spPr/>
        <p:txBody>
          <a:bodyPr/>
          <a:lstStyle/>
          <a:p>
            <a:fld id="{EF892D59-8F09-EF4B-AD6D-DA609442F868}" type="slidenum">
              <a:rPr lang="en-GB" sz="1000" smtClean="0"/>
              <a:pPr/>
              <a:t>5</a:t>
            </a:fld>
            <a:endParaRPr lang="en-GB" sz="1000" dirty="0"/>
          </a:p>
        </p:txBody>
      </p:sp>
    </p:spTree>
    <p:extLst>
      <p:ext uri="{BB962C8B-B14F-4D97-AF65-F5344CB8AC3E}">
        <p14:creationId xmlns:p14="http://schemas.microsoft.com/office/powerpoint/2010/main" val="2650188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55162-171D-42C3-AF8F-A0BF9E4852F8}"/>
              </a:ext>
            </a:extLst>
          </p:cNvPr>
          <p:cNvSpPr>
            <a:spLocks noGrp="1"/>
          </p:cNvSpPr>
          <p:nvPr>
            <p:ph type="ctrTitle"/>
          </p:nvPr>
        </p:nvSpPr>
        <p:spPr/>
        <p:txBody>
          <a:bodyPr anchor="t">
            <a:noAutofit/>
          </a:bodyPr>
          <a:lstStyle/>
          <a:p>
            <a:r>
              <a:rPr lang="en-US" sz="3600" dirty="0"/>
              <a:t>Case study tasks:</a:t>
            </a:r>
            <a:br>
              <a:rPr lang="en-US" sz="3600" dirty="0"/>
            </a:br>
            <a:r>
              <a:rPr lang="en-US" sz="1200" dirty="0">
                <a:solidFill>
                  <a:schemeClr val="tx2"/>
                </a:solidFill>
              </a:rPr>
              <a:t>.</a:t>
            </a:r>
            <a:br>
              <a:rPr lang="en-US" sz="3600" dirty="0"/>
            </a:br>
            <a:r>
              <a:rPr lang="en-US" sz="3600" dirty="0"/>
              <a:t>Part 2 – Source to target mapping</a:t>
            </a:r>
            <a:br>
              <a:rPr lang="en-US" sz="3600" dirty="0"/>
            </a:br>
            <a:r>
              <a:rPr lang="en-US" sz="1200" dirty="0">
                <a:solidFill>
                  <a:schemeClr val="tx2"/>
                </a:solidFill>
              </a:rPr>
              <a:t>.</a:t>
            </a:r>
            <a:br>
              <a:rPr lang="en-US" sz="3600" dirty="0"/>
            </a:br>
            <a:r>
              <a:rPr lang="en-US" sz="3600" dirty="0"/>
              <a:t>Part 3 – Table creation</a:t>
            </a:r>
            <a:br>
              <a:rPr lang="en-US" sz="3600" dirty="0"/>
            </a:br>
            <a:r>
              <a:rPr lang="en-US" sz="1200" dirty="0">
                <a:solidFill>
                  <a:schemeClr val="tx2"/>
                </a:solidFill>
              </a:rPr>
              <a:t>.</a:t>
            </a:r>
            <a:br>
              <a:rPr lang="en-US" sz="3600" dirty="0"/>
            </a:br>
            <a:r>
              <a:rPr lang="en-US" sz="3600" dirty="0"/>
              <a:t>Part </a:t>
            </a:r>
            <a:r>
              <a:rPr lang="en-US" sz="3600"/>
              <a:t>4 – </a:t>
            </a:r>
            <a:r>
              <a:rPr lang="en-US" sz="3600" dirty="0"/>
              <a:t>ETL</a:t>
            </a:r>
            <a:endParaRPr lang="en-GB" sz="3600" dirty="0"/>
          </a:p>
        </p:txBody>
      </p:sp>
    </p:spTree>
    <p:extLst>
      <p:ext uri="{BB962C8B-B14F-4D97-AF65-F5344CB8AC3E}">
        <p14:creationId xmlns:p14="http://schemas.microsoft.com/office/powerpoint/2010/main" val="20812038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117C33DDE971642A3AD62E1BE8FB4A8" ma:contentTypeVersion="16" ma:contentTypeDescription="Create a new document." ma:contentTypeScope="" ma:versionID="2d482326ed6abccb680c2fb5279ff5b4">
  <xsd:schema xmlns:xsd="http://www.w3.org/2001/XMLSchema" xmlns:xs="http://www.w3.org/2001/XMLSchema" xmlns:p="http://schemas.microsoft.com/office/2006/metadata/properties" xmlns:ns2="eb7c3fc1-ccd5-477b-94a4-7b6dc96a8d59" xmlns:ns3="9e706368-9a73-4dcc-9221-b8fc62424fbc" targetNamespace="http://schemas.microsoft.com/office/2006/metadata/properties" ma:root="true" ma:fieldsID="4bacf5dff54837fa659c6a8c2447bdd0" ns2:_="" ns3:_="">
    <xsd:import namespace="eb7c3fc1-ccd5-477b-94a4-7b6dc96a8d59"/>
    <xsd:import namespace="9e706368-9a73-4dcc-9221-b8fc62424fb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7c3fc1-ccd5-477b-94a4-7b6dc96a8d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e706368-9a73-4dcc-9221-b8fc62424fb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0d56f4e-fc78-4139-b8cb-10eb5f78ae8a}" ma:internalName="TaxCatchAll" ma:showField="CatchAllData" ma:web="9e706368-9a73-4dcc-9221-b8fc62424fb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e706368-9a73-4dcc-9221-b8fc62424fbc" xsi:nil="true"/>
    <lcf76f155ced4ddcb4097134ff3c332f xmlns="eb7c3fc1-ccd5-477b-94a4-7b6dc96a8d59">
      <Terms xmlns="http://schemas.microsoft.com/office/infopath/2007/PartnerControls"/>
    </lcf76f155ced4ddcb4097134ff3c332f>
    <SharedWithUsers xmlns="9e706368-9a73-4dcc-9221-b8fc62424fbc">
      <UserInfo>
        <DisplayName/>
        <AccountId xsi:nil="true"/>
        <AccountType/>
      </UserInfo>
    </SharedWithUsers>
  </documentManagement>
</p:properties>
</file>

<file path=customXml/itemProps1.xml><?xml version="1.0" encoding="utf-8"?>
<ds:datastoreItem xmlns:ds="http://schemas.openxmlformats.org/officeDocument/2006/customXml" ds:itemID="{430FFDD2-C506-47A7-A41F-AC607AEFE246}"/>
</file>

<file path=customXml/itemProps2.xml><?xml version="1.0" encoding="utf-8"?>
<ds:datastoreItem xmlns:ds="http://schemas.openxmlformats.org/officeDocument/2006/customXml" ds:itemID="{BB466F22-B209-49D5-9C6F-CD2632AF8CF6}">
  <ds:schemaRefs>
    <ds:schemaRef ds:uri="http://schemas.microsoft.com/sharepoint/v3/contenttype/forms"/>
  </ds:schemaRefs>
</ds:datastoreItem>
</file>

<file path=customXml/itemProps3.xml><?xml version="1.0" encoding="utf-8"?>
<ds:datastoreItem xmlns:ds="http://schemas.openxmlformats.org/officeDocument/2006/customXml" ds:itemID="{D54FD4C0-AF61-4457-ADCF-4CFE3F92DA4C}">
  <ds:schemaRefs>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448C177D-8930-4CE7-B892-EC306B91C362"/>
    <ds:schemaRef ds:uri="http://www.w3.org/XML/1998/namespace"/>
    <ds:schemaRef ds:uri="http://purl.org/dc/dcmitype/"/>
    <ds:schemaRef ds:uri="ceed27fb-8f78-4880-a905-723daa81eca1"/>
    <ds:schemaRef ds:uri="3cf4cf88-21af-4b6b-9d6b-47b2c5bac800"/>
  </ds:schemaRefs>
</ds:datastoreItem>
</file>

<file path=docProps/app.xml><?xml version="1.0" encoding="utf-8"?>
<Properties xmlns="http://schemas.openxmlformats.org/officeDocument/2006/extended-properties" xmlns:vt="http://schemas.openxmlformats.org/officeDocument/2006/docPropsVTypes">
  <TotalTime>2</TotalTime>
  <Words>316</Words>
  <Application>Microsoft Office PowerPoint</Application>
  <PresentationFormat>Widescreen</PresentationFormat>
  <Paragraphs>61</Paragraphs>
  <Slides>6</Slides>
  <Notes>1</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6</vt:i4>
      </vt:variant>
    </vt:vector>
  </HeadingPairs>
  <TitlesOfParts>
    <vt:vector size="16" baseType="lpstr">
      <vt:lpstr>Arial</vt:lpstr>
      <vt:lpstr>Calibri</vt:lpstr>
      <vt:lpstr>Krana Fat B</vt:lpstr>
      <vt:lpstr>Montserrat</vt:lpstr>
      <vt:lpstr>Montserrat Black</vt:lpstr>
      <vt:lpstr>Master_Primary_Colors</vt:lpstr>
      <vt:lpstr>Master_Red_and_Purple</vt:lpstr>
      <vt:lpstr>Master_Yellow_and_Orange</vt:lpstr>
      <vt:lpstr>Master_Blue</vt:lpstr>
      <vt:lpstr>Master_Neutral</vt:lpstr>
      <vt:lpstr>Data integration deliverables </vt:lpstr>
      <vt:lpstr>PowerPoint Presentation</vt:lpstr>
      <vt:lpstr>PowerPoint Presentation</vt:lpstr>
      <vt:lpstr>PowerPoint Presentation</vt:lpstr>
      <vt:lpstr>PowerPoint Presentation</vt:lpstr>
      <vt:lpstr>Case study tasks: . Part 2 – Source to target mapping . Part 3 – Table creation . Part 4 – ETL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integration deliverables </dc:title>
  <dc:creator>Spore, Hayley</dc:creator>
  <cp:lastModifiedBy>Beecroft, Natalie</cp:lastModifiedBy>
  <cp:revision>3</cp:revision>
  <dcterms:created xsi:type="dcterms:W3CDTF">2021-08-11T12:43:23Z</dcterms:created>
  <dcterms:modified xsi:type="dcterms:W3CDTF">2022-07-27T15:15:56Z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0x010100A117C33DDE971642A3AD62E1BE8FB4A8</vt:lpwstr>
  </property>
  <property fmtid="{D5CDD505-2E9C-101B-9397-08002B2CF9AE}" pid="3" name="BookType">
    <vt:lpwstr>4</vt:lpwstr>
  </property>
  <property fmtid="{D5CDD505-2E9C-101B-9397-08002B2CF9AE}" pid="4" name="Order">
    <vt:r8>281100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_ExtendedDescription">
    <vt:lpwstr/>
  </property>
  <property fmtid="{D5CDD505-2E9C-101B-9397-08002B2CF9AE}" pid="13" name="MediaServiceImageTags">
    <vt:lpwstr/>
  </property>
</Properties>
</file>